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4"/>
  </p:handoutMasterIdLst>
  <p:sldIdLst>
    <p:sldId id="256" r:id="rId2"/>
    <p:sldId id="308" r:id="rId3"/>
    <p:sldId id="283" r:id="rId4"/>
    <p:sldId id="268" r:id="rId5"/>
    <p:sldId id="292" r:id="rId6"/>
    <p:sldId id="310" r:id="rId7"/>
    <p:sldId id="271" r:id="rId8"/>
    <p:sldId id="284" r:id="rId9"/>
    <p:sldId id="277" r:id="rId10"/>
    <p:sldId id="273" r:id="rId11"/>
    <p:sldId id="281" r:id="rId12"/>
    <p:sldId id="276" r:id="rId13"/>
    <p:sldId id="295" r:id="rId14"/>
    <p:sldId id="296" r:id="rId15"/>
    <p:sldId id="297" r:id="rId16"/>
    <p:sldId id="298" r:id="rId17"/>
    <p:sldId id="299" r:id="rId18"/>
    <p:sldId id="286" r:id="rId19"/>
    <p:sldId id="287" r:id="rId20"/>
    <p:sldId id="288" r:id="rId21"/>
    <p:sldId id="289" r:id="rId22"/>
    <p:sldId id="290" r:id="rId23"/>
    <p:sldId id="300" r:id="rId24"/>
    <p:sldId id="311" r:id="rId25"/>
    <p:sldId id="302" r:id="rId26"/>
    <p:sldId id="266" r:id="rId27"/>
    <p:sldId id="278" r:id="rId28"/>
    <p:sldId id="291" r:id="rId29"/>
    <p:sldId id="282" r:id="rId30"/>
    <p:sldId id="294" r:id="rId31"/>
    <p:sldId id="303" r:id="rId32"/>
    <p:sldId id="30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264CE-EC5E-4177-A39C-7A3565866777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B3489-EF6D-4DB9-807E-8C59EE38A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80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698194" y="1122928"/>
            <a:ext cx="6796549" cy="1835664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Arial" pitchFamily="34" charset="0"/>
              </a:rPr>
              <a:t>условия 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Arial" pitchFamily="34" charset="0"/>
              </a:rPr>
              <a:t>успешного наставничества  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3937691" y="1608882"/>
            <a:ext cx="5013262" cy="1091521"/>
          </a:xfrm>
        </p:spPr>
        <p:txBody>
          <a:bodyPr>
            <a:noAutofit/>
          </a:bodyPr>
          <a:lstStyle/>
          <a:p>
            <a:r>
              <a:rPr lang="ru-RU" sz="1000" b="1" i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Л.А. </a:t>
            </a:r>
            <a:r>
              <a:rPr lang="ru-RU" sz="1000" b="1" i="1" dirty="0" err="1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Адрова</a:t>
            </a:r>
            <a:r>
              <a:rPr lang="ru-RU" sz="1000" b="1" i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– старший </a:t>
            </a:r>
            <a:r>
              <a:rPr lang="ru-RU" sz="1000" b="1" i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вос</a:t>
            </a:r>
            <a:r>
              <a:rPr lang="ru-RU" sz="1000" b="1" i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</a:t>
            </a:r>
            <a:r>
              <a:rPr lang="ru-RU" sz="1000" b="1" i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итатель</a:t>
            </a:r>
            <a:r>
              <a:rPr lang="ru-RU" sz="1000" b="1" i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,</a:t>
            </a:r>
          </a:p>
          <a:p>
            <a:r>
              <a:rPr lang="ru-RU" sz="1000" b="1" i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Н.А. Крюкова – старший воспитатель</a:t>
            </a:r>
          </a:p>
          <a:p>
            <a:r>
              <a:rPr lang="ru-RU" sz="1000" b="1" i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МДОУ д/с № 45 Г. Волжского Волгоградской области</a:t>
            </a:r>
          </a:p>
          <a:p>
            <a:r>
              <a:rPr lang="ru-RU" sz="1000" b="1" i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  </a:t>
            </a:r>
            <a:endParaRPr lang="ru-RU" sz="1000" b="1" i="1" dirty="0">
              <a:solidFill>
                <a:schemeClr val="tx2">
                  <a:lumMod val="7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264540"/>
            <a:ext cx="2088232" cy="2144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3933056"/>
            <a:ext cx="4857415" cy="277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568952" cy="39604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   </a:t>
            </a:r>
          </a:p>
          <a:p>
            <a:pPr>
              <a:lnSpc>
                <a:spcPct val="110000"/>
              </a:lnSpc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       </a:t>
            </a:r>
            <a:r>
              <a:rPr lang="ru-RU" sz="35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Наставник </a:t>
            </a:r>
            <a:r>
              <a:rPr lang="ru-RU" sz="2600" dirty="0" smtClean="0">
                <a:latin typeface="Constantia" pitchFamily="18" charset="0"/>
              </a:rPr>
              <a:t>– </a:t>
            </a:r>
            <a:r>
              <a:rPr lang="ru-RU" sz="2600" u="sng" dirty="0" smtClean="0">
                <a:latin typeface="Constantia" pitchFamily="18" charset="0"/>
              </a:rPr>
              <a:t>компетентный специалист</a:t>
            </a:r>
            <a:r>
              <a:rPr lang="ru-RU" sz="2600" dirty="0" smtClean="0">
                <a:latin typeface="Constantia" pitchFamily="18" charset="0"/>
              </a:rPr>
              <a:t>, имеющий </a:t>
            </a:r>
            <a:r>
              <a:rPr lang="ru-RU" sz="2600" u="sng" dirty="0" smtClean="0">
                <a:latin typeface="Constantia" pitchFamily="18" charset="0"/>
              </a:rPr>
              <a:t>успешный опыт</a:t>
            </a:r>
            <a:r>
              <a:rPr lang="ru-RU" sz="2600" dirty="0" smtClean="0">
                <a:latin typeface="Constantia" pitchFamily="18" charset="0"/>
              </a:rPr>
              <a:t> в достижении жизненного, личностного и профессионального результата, </a:t>
            </a:r>
            <a:r>
              <a:rPr lang="ru-RU" sz="2600" u="sng" dirty="0" smtClean="0">
                <a:latin typeface="Constantia" pitchFamily="18" charset="0"/>
              </a:rPr>
              <a:t>готовый поделиться опытом и навыками</a:t>
            </a:r>
            <a:r>
              <a:rPr lang="ru-RU" sz="2600" dirty="0" smtClean="0">
                <a:latin typeface="Constantia" pitchFamily="18" charset="0"/>
              </a:rPr>
              <a:t>, необходимыми для стимуляции и поддержки процессов самореализации и самосовершенствования наставляемого.</a:t>
            </a:r>
          </a:p>
          <a:p>
            <a:pPr algn="just"/>
            <a:r>
              <a:rPr lang="ru-RU" sz="4000" dirty="0" smtClean="0">
                <a:latin typeface="Constantia" pitchFamily="18" charset="0"/>
              </a:rPr>
              <a:t>   </a:t>
            </a:r>
            <a:r>
              <a:rPr lang="ru-RU" sz="4000" i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 </a:t>
            </a:r>
          </a:p>
          <a:p>
            <a:pPr algn="just">
              <a:buNone/>
            </a:pPr>
            <a:r>
              <a:rPr lang="ru-RU" sz="4000" i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  <a:latin typeface="Constantia" pitchFamily="18" charset="0"/>
              </a:rPr>
              <a:t>   </a:t>
            </a:r>
            <a:r>
              <a:rPr lang="ru-RU" i="1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    </a:t>
            </a:r>
            <a:r>
              <a:rPr lang="ru-RU" b="1" i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endParaRPr lang="ru-RU" i="1" u="sng" dirty="0" smtClean="0">
              <a:solidFill>
                <a:srgbClr val="FF0000"/>
              </a:solidFill>
              <a:latin typeface="Constantia" pitchFamily="18" charset="0"/>
            </a:endParaRP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352" y="332656"/>
            <a:ext cx="9382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88640"/>
            <a:ext cx="2402032" cy="1371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8424936" cy="54864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Профессиональные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и личные качества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наставника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122702"/>
              </p:ext>
            </p:extLst>
          </p:nvPr>
        </p:nvGraphicFramePr>
        <p:xfrm>
          <a:off x="539552" y="1628800"/>
          <a:ext cx="7992888" cy="4504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1165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</a:rPr>
                        <a:t>Личное желание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1165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</a:rPr>
                        <a:t>Авторитет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1165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</a:rPr>
                        <a:t>Коммуникативные способности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1165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</a:rPr>
                        <a:t>Организованность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1165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</a:rPr>
                        <a:t>Профессиональная компетентность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44915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Исполнительская дисциплина и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ответственность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Эмоциональная уравновешенность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</a:rPr>
                        <a:t>Позитивный эмоциональный настрой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2400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898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2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264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20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6314" y="260649"/>
            <a:ext cx="7763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20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52839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     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Наставляемый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sz="2800" dirty="0" smtClean="0">
                <a:latin typeface="Constantia" pitchFamily="18" charset="0"/>
              </a:rPr>
              <a:t>– специалист </a:t>
            </a:r>
            <a:r>
              <a:rPr lang="ru-RU" sz="2600" i="1" dirty="0" smtClean="0">
                <a:latin typeface="Constantia" pitchFamily="18" charset="0"/>
              </a:rPr>
              <a:t>(молодой, начинающий, «выгоревший»)</a:t>
            </a:r>
            <a:r>
              <a:rPr lang="ru-RU" sz="2800" dirty="0" smtClean="0">
                <a:latin typeface="Constantia" pitchFamily="18" charset="0"/>
              </a:rPr>
              <a:t>,   который через взаимодействие с наставником, а так же его помощи и поддержки </a:t>
            </a:r>
            <a:r>
              <a:rPr lang="ru-RU" sz="3400" u="sng" dirty="0" smtClean="0">
                <a:latin typeface="Constantia" pitchFamily="18" charset="0"/>
              </a:rPr>
              <a:t>решает </a:t>
            </a:r>
            <a:r>
              <a:rPr lang="ru-RU" sz="2800" dirty="0" smtClean="0">
                <a:latin typeface="Constantia" pitchFamily="18" charset="0"/>
              </a:rPr>
              <a:t>конкретные жизненные, личные и профессиональные задачи,</a:t>
            </a:r>
            <a:r>
              <a:rPr lang="ru-RU" sz="2800" u="sng" dirty="0" smtClean="0">
                <a:latin typeface="Constantia" pitchFamily="18" charset="0"/>
              </a:rPr>
              <a:t> </a:t>
            </a:r>
            <a:r>
              <a:rPr lang="ru-RU" sz="3400" u="sng" dirty="0" smtClean="0">
                <a:latin typeface="Constantia" pitchFamily="18" charset="0"/>
              </a:rPr>
              <a:t>приобретает</a:t>
            </a:r>
            <a:r>
              <a:rPr lang="ru-RU" sz="3100" u="sng" dirty="0" smtClean="0">
                <a:latin typeface="Constantia" pitchFamily="18" charset="0"/>
              </a:rPr>
              <a:t> </a:t>
            </a:r>
            <a:r>
              <a:rPr lang="ru-RU" sz="2800" dirty="0" smtClean="0">
                <a:latin typeface="Constantia" pitchFamily="18" charset="0"/>
              </a:rPr>
              <a:t>новый опыт и </a:t>
            </a:r>
            <a:r>
              <a:rPr lang="ru-RU" sz="3400" u="sng" dirty="0" smtClean="0">
                <a:latin typeface="Constantia" pitchFamily="18" charset="0"/>
              </a:rPr>
              <a:t>развивает</a:t>
            </a:r>
            <a:r>
              <a:rPr lang="ru-RU" sz="2800" u="sng" dirty="0" smtClean="0">
                <a:latin typeface="Constantia" pitchFamily="18" charset="0"/>
              </a:rPr>
              <a:t> </a:t>
            </a:r>
            <a:r>
              <a:rPr lang="ru-RU" sz="2800" dirty="0" smtClean="0">
                <a:latin typeface="Constantia" pitchFamily="18" charset="0"/>
              </a:rPr>
              <a:t>новые навыки и компетенции </a:t>
            </a:r>
          </a:p>
          <a:p>
            <a:pPr>
              <a:lnSpc>
                <a:spcPct val="150000"/>
              </a:lnSpc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  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     </a:t>
            </a:r>
            <a:endParaRPr lang="ru-RU" u="sng" dirty="0" smtClean="0">
              <a:latin typeface="Constantia" pitchFamily="18" charset="0"/>
            </a:endParaRP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332656"/>
            <a:ext cx="7747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856" y="5229200"/>
            <a:ext cx="2402032" cy="1371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712968" cy="54864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Ключевая форма наставничества в ДОУ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00628"/>
            <a:ext cx="8280920" cy="3696524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Педагог – педагог  </a:t>
            </a:r>
          </a:p>
          <a:p>
            <a:r>
              <a:rPr lang="ru-RU" sz="2400" dirty="0">
                <a:latin typeface="Constantia" panose="02030602050306030303" pitchFamily="18" charset="0"/>
              </a:rPr>
              <a:t>Цель: </a:t>
            </a:r>
            <a:r>
              <a:rPr lang="ru-RU" sz="2400" u="sng" dirty="0">
                <a:latin typeface="Constantia" panose="02030602050306030303" pitchFamily="18" charset="0"/>
              </a:rPr>
              <a:t>Успешное закрепление на месте работы</a:t>
            </a:r>
            <a:r>
              <a:rPr lang="ru-RU" sz="2400" dirty="0">
                <a:latin typeface="Constantia" panose="02030602050306030303" pitchFamily="18" charset="0"/>
              </a:rPr>
              <a:t> или в должности педагога молодого специалиста, </a:t>
            </a:r>
            <a:r>
              <a:rPr lang="ru-RU" sz="2400" u="sng" dirty="0">
                <a:latin typeface="Constantia" panose="02030602050306030303" pitchFamily="18" charset="0"/>
              </a:rPr>
              <a:t>повышение его профессионального потенциала </a:t>
            </a:r>
            <a:r>
              <a:rPr lang="ru-RU" sz="2400" dirty="0">
                <a:latin typeface="Constantia" panose="02030602050306030303" pitchFamily="18" charset="0"/>
              </a:rPr>
              <a:t>и уровня, а также </a:t>
            </a:r>
            <a:r>
              <a:rPr lang="ru-RU" sz="2400" u="sng" dirty="0">
                <a:latin typeface="Constantia" panose="02030602050306030303" pitchFamily="18" charset="0"/>
              </a:rPr>
              <a:t>создание комфортной профессиональной среды внутри учебного заведения</a:t>
            </a:r>
            <a:r>
              <a:rPr lang="ru-RU" sz="2400" dirty="0">
                <a:latin typeface="Constantia" panose="02030602050306030303" pitchFamily="18" charset="0"/>
              </a:rPr>
              <a:t>, позволяющей реализовывать актуальные педагогические задачи на высоком уровне.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9382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031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Модели наставничества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3888432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Constantia" panose="02030602050306030303" pitchFamily="18" charset="0"/>
              </a:rPr>
              <a:t>Опытный педагог – молодой специалист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Constantia" panose="02030602050306030303" pitchFamily="18" charset="0"/>
              </a:rPr>
              <a:t>Лидер педагогического сообщества  - педагог, испытывающий проблемы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Constantia" panose="02030602050306030303" pitchFamily="18" charset="0"/>
              </a:rPr>
              <a:t>Педагог- новатор – консервативный педагог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dirty="0">
                <a:latin typeface="Constantia" panose="02030602050306030303" pitchFamily="18" charset="0"/>
              </a:rPr>
              <a:t>Реверсивное </a:t>
            </a:r>
            <a:r>
              <a:rPr lang="ru-RU" sz="3000" dirty="0" smtClean="0">
                <a:latin typeface="Constantia" panose="02030602050306030303" pitchFamily="18" charset="0"/>
              </a:rPr>
              <a:t>наставничество</a:t>
            </a:r>
            <a:r>
              <a:rPr lang="ru-RU" sz="3000" dirty="0">
                <a:latin typeface="Constantia" panose="02030602050306030303" pitchFamily="18" charset="0"/>
              </a:rPr>
              <a:t> </a:t>
            </a:r>
            <a:endParaRPr lang="ru-RU" sz="3000" dirty="0" smtClean="0">
              <a:latin typeface="Constantia" panose="0203060205030603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dirty="0">
                <a:latin typeface="Constantia" panose="02030602050306030303" pitchFamily="18" charset="0"/>
              </a:rPr>
              <a:t>Ситуационное наставничество </a:t>
            </a:r>
            <a:r>
              <a:rPr lang="ru-RU" sz="3000" dirty="0" smtClean="0">
                <a:latin typeface="Constantia" panose="02030602050306030303" pitchFamily="18" charset="0"/>
              </a:rPr>
              <a:t> и др.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392" y="188640"/>
            <a:ext cx="9382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158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621" y="1628800"/>
            <a:ext cx="8640960" cy="3291209"/>
          </a:xfrm>
        </p:spPr>
        <p:txBody>
          <a:bodyPr>
            <a:noAutofit/>
          </a:bodyPr>
          <a:lstStyle/>
          <a:p>
            <a:pPr indent="342900"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sz="2800" dirty="0" smtClean="0">
                <a:latin typeface="Constantia" panose="02030602050306030303" pitchFamily="18" charset="0"/>
              </a:rPr>
              <a:t>способ </a:t>
            </a:r>
            <a:r>
              <a:rPr lang="ru-RU" sz="2800" dirty="0">
                <a:latin typeface="Constantia" panose="02030602050306030303" pitchFamily="18" charset="0"/>
              </a:rPr>
              <a:t>реализации </a:t>
            </a:r>
            <a:r>
              <a:rPr lang="ru-RU" sz="2800" dirty="0" smtClean="0">
                <a:latin typeface="Constantia" panose="02030602050306030303" pitchFamily="18" charset="0"/>
              </a:rPr>
              <a:t>целевой модели через </a:t>
            </a:r>
            <a:r>
              <a:rPr lang="ru-RU" sz="2800" dirty="0">
                <a:latin typeface="Constantia" panose="02030602050306030303" pitchFamily="18" charset="0"/>
              </a:rPr>
              <a:t>организацию работы </a:t>
            </a:r>
            <a:r>
              <a:rPr lang="ru-RU" sz="3200" i="1" u="sng" dirty="0" smtClean="0">
                <a:latin typeface="Constantia" panose="02030602050306030303" pitchFamily="18" charset="0"/>
              </a:rPr>
              <a:t>наставнической пары или группы</a:t>
            </a:r>
            <a:r>
              <a:rPr lang="ru-RU" sz="3200" dirty="0" smtClean="0">
                <a:latin typeface="Constantia" panose="02030602050306030303" pitchFamily="18" charset="0"/>
              </a:rPr>
              <a:t>, </a:t>
            </a:r>
            <a:r>
              <a:rPr lang="ru-RU" sz="2800" dirty="0" smtClean="0">
                <a:latin typeface="Constantia" panose="02030602050306030303" pitchFamily="18" charset="0"/>
              </a:rPr>
              <a:t>участники </a:t>
            </a:r>
            <a:r>
              <a:rPr lang="ru-RU" sz="2800" dirty="0">
                <a:latin typeface="Constantia" panose="02030602050306030303" pitchFamily="18" charset="0"/>
              </a:rPr>
              <a:t>которой находятся </a:t>
            </a:r>
            <a:r>
              <a:rPr lang="ru-RU" sz="2800" dirty="0" smtClean="0">
                <a:latin typeface="Constantia" panose="02030602050306030303" pitchFamily="18" charset="0"/>
              </a:rPr>
              <a:t>в заданной обстоятельствами ролевой ситуации, определяемой основной </a:t>
            </a:r>
            <a:r>
              <a:rPr lang="ru-RU" sz="2800" dirty="0">
                <a:latin typeface="Constantia" panose="02030602050306030303" pitchFamily="18" charset="0"/>
              </a:rPr>
              <a:t>деятельностью </a:t>
            </a:r>
            <a:r>
              <a:rPr lang="ru-RU" sz="2800" dirty="0" smtClean="0">
                <a:latin typeface="Constantia" panose="02030602050306030303" pitchFamily="18" charset="0"/>
              </a:rPr>
              <a:t>и позицией участников</a:t>
            </a:r>
            <a:r>
              <a:rPr lang="ru-RU" sz="2800" dirty="0">
                <a:latin typeface="Constantia" panose="02030602050306030303" pitchFamily="18" charset="0"/>
              </a:rPr>
              <a:t>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9382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47667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96A1B">
                    <a:lumMod val="75000"/>
                  </a:srgbClr>
                </a:solidFill>
                <a:latin typeface="Constantia" panose="02030602050306030303" pitchFamily="18" charset="0"/>
              </a:rPr>
              <a:t>Форма </a:t>
            </a:r>
            <a:r>
              <a:rPr lang="ru-RU" sz="3600" b="1" dirty="0" smtClean="0">
                <a:solidFill>
                  <a:srgbClr val="F96A1B">
                    <a:lumMod val="75000"/>
                  </a:srgbClr>
                </a:solidFill>
                <a:latin typeface="Constantia" panose="02030602050306030303" pitchFamily="18" charset="0"/>
              </a:rPr>
              <a:t>наставничества -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0549" y="5301208"/>
            <a:ext cx="2402032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939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319569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</a:pPr>
            <a:r>
              <a:rPr lang="ru-RU" sz="2400" dirty="0" smtClean="0">
                <a:latin typeface="Constantia" panose="02030602050306030303" pitchFamily="18" charset="0"/>
              </a:rPr>
              <a:t> </a:t>
            </a:r>
            <a:r>
              <a:rPr lang="ru-RU" sz="2800" dirty="0">
                <a:latin typeface="Constantia" panose="02030602050306030303" pitchFamily="18" charset="0"/>
              </a:rPr>
              <a:t>комплекс мероприятий </a:t>
            </a:r>
            <a:r>
              <a:rPr lang="ru-RU" sz="2800" dirty="0" smtClean="0">
                <a:latin typeface="Constantia" panose="02030602050306030303" pitchFamily="18" charset="0"/>
              </a:rPr>
              <a:t>и формирующих </a:t>
            </a:r>
            <a:r>
              <a:rPr lang="ru-RU" sz="2800" dirty="0">
                <a:latin typeface="Constantia" panose="02030602050306030303" pitchFamily="18" charset="0"/>
              </a:rPr>
              <a:t>их действий, направленный на </a:t>
            </a:r>
            <a:r>
              <a:rPr lang="ru-RU" sz="2800" dirty="0" smtClean="0">
                <a:latin typeface="Constantia" panose="02030602050306030303" pitchFamily="18" charset="0"/>
              </a:rPr>
              <a:t>организацию взаимоотношений </a:t>
            </a:r>
            <a:r>
              <a:rPr lang="ru-RU" sz="2800" dirty="0">
                <a:latin typeface="Constantia" panose="02030602050306030303" pitchFamily="18" charset="0"/>
              </a:rPr>
              <a:t>наставника и наставляемого в </a:t>
            </a:r>
            <a:r>
              <a:rPr lang="ru-RU" sz="2800" dirty="0" smtClean="0">
                <a:latin typeface="Constantia" panose="02030602050306030303" pitchFamily="18" charset="0"/>
              </a:rPr>
              <a:t>конкретных формах </a:t>
            </a:r>
            <a:r>
              <a:rPr lang="ru-RU" sz="2800" dirty="0">
                <a:latin typeface="Constantia" panose="02030602050306030303" pitchFamily="18" charset="0"/>
              </a:rPr>
              <a:t>для получения ожидаемых </a:t>
            </a:r>
            <a:r>
              <a:rPr lang="ru-RU" sz="2800" dirty="0" smtClean="0">
                <a:latin typeface="Constantia" panose="02030602050306030303" pitchFamily="18" charset="0"/>
              </a:rPr>
              <a:t>результатов. </a:t>
            </a:r>
            <a:endParaRPr lang="ru-RU" sz="2800" dirty="0">
              <a:latin typeface="Constantia" panose="02030602050306030303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9382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7667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96A1B">
                    <a:lumMod val="75000"/>
                  </a:srgbClr>
                </a:solidFill>
                <a:latin typeface="Constantia" panose="02030602050306030303" pitchFamily="18" charset="0"/>
              </a:rPr>
              <a:t>Программа наставничества -</a:t>
            </a:r>
            <a:endParaRPr lang="ru-RU" sz="3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096" y="5229200"/>
            <a:ext cx="2402032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473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392" y="188640"/>
            <a:ext cx="7747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5536" y="364502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Этапы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реализации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программы наставничества 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19672" y="476672"/>
            <a:ext cx="5362000" cy="306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72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92088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1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.</a:t>
            </a:r>
            <a:r>
              <a:rPr lang="ru-RU" sz="2000" dirty="0" smtClean="0">
                <a:latin typeface="Constantia" panose="02030602050306030303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Подготовка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условий для запуска программы 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наставничества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92574"/>
              </p:ext>
            </p:extLst>
          </p:nvPr>
        </p:nvGraphicFramePr>
        <p:xfrm>
          <a:off x="323528" y="1412776"/>
          <a:ext cx="8352928" cy="54795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7537">
                <a:tc gridSpan="2">
                  <a:txBody>
                    <a:bodyPr/>
                    <a:lstStyle/>
                    <a:p>
                      <a:r>
                        <a:rPr lang="ru-RU" sz="2000" dirty="0" smtClean="0"/>
                        <a:t>Цель:  обеспечение организационных и нормативно- правовых условий  для внедрения программы наставничества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0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/>
                        <a:t>Задачи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/>
                        <a:t>Результат  - </a:t>
                      </a:r>
                      <a:r>
                        <a:rPr lang="ru-RU" b="1" dirty="0" smtClean="0">
                          <a:latin typeface="Constantia" panose="02030602050306030303" pitchFamily="18" charset="0"/>
                        </a:rPr>
                        <a:t>ДОРОЖНАЯ КАРТА</a:t>
                      </a:r>
                      <a:endParaRPr lang="ru-RU" b="1" i="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7467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Создать рабочую группу – команда единомышленников, которые будут внедрять программу «Целевая модель наставничества» в образовательной организации;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Разработать нормативно-правовую базу для внедрения программы;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Определить паспорт, дорожную карту внедрения программы и необходимые для ее реализации – внешние и внутренние ресурсы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Приказ о внедрении целевой модели наставничества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Протокол заседания Педагогического совета организации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Приказ об утверждении Плана реализации программы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Положение о наставничестве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Приказ об утверждении Положения о наставничестве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Приказ о назначении куратора(</a:t>
                      </a:r>
                      <a:r>
                        <a:rPr lang="ru-RU" dirty="0" err="1" smtClean="0"/>
                        <a:t>ов</a:t>
                      </a:r>
                      <a:r>
                        <a:rPr lang="ru-RU" dirty="0" smtClean="0"/>
                        <a:t>) и наставника(</a:t>
                      </a:r>
                      <a:r>
                        <a:rPr lang="ru-RU" dirty="0" err="1" smtClean="0"/>
                        <a:t>ов</a:t>
                      </a:r>
                      <a:r>
                        <a:rPr lang="ru-RU" dirty="0" smtClean="0"/>
                        <a:t>) программы и закреплении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наставнических пар/групп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Приказ о проведении итогового мероприятия программы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392" y="188640"/>
            <a:ext cx="7747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975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568952" cy="54864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2.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Формирование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базы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наставляемых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609971"/>
              </p:ext>
            </p:extLst>
          </p:nvPr>
        </p:nvGraphicFramePr>
        <p:xfrm>
          <a:off x="323525" y="1125538"/>
          <a:ext cx="8496946" cy="491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484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Цель :</a:t>
                      </a:r>
                      <a:r>
                        <a:rPr lang="ru-RU" baseline="0" dirty="0" smtClean="0"/>
                        <a:t> Сформировать  запрос на наставничество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nstantia" panose="02030602050306030303" pitchFamily="18" charset="0"/>
                        </a:rPr>
                        <a:t>Задачи </a:t>
                      </a:r>
                      <a:endParaRPr lang="ru-RU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nstantia" panose="02030602050306030303" pitchFamily="18" charset="0"/>
                        </a:rPr>
                        <a:t>Результат</a:t>
                      </a:r>
                      <a:r>
                        <a:rPr lang="ru-RU" b="1" baseline="0" dirty="0" smtClean="0">
                          <a:latin typeface="Constantia" panose="02030602050306030303" pitchFamily="18" charset="0"/>
                        </a:rPr>
                        <a:t>       </a:t>
                      </a:r>
                      <a:endParaRPr lang="ru-RU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anose="02030602050306030303" pitchFamily="18" charset="0"/>
                        </a:rPr>
                        <a:t>1. Провести встречу </a:t>
                      </a:r>
                      <a:r>
                        <a:rPr lang="ru-RU" sz="1600" i="1" dirty="0" smtClean="0">
                          <a:latin typeface="Constantia" panose="02030602050306030303" pitchFamily="18" charset="0"/>
                        </a:rPr>
                        <a:t>(в современном формате) </a:t>
                      </a:r>
                      <a:r>
                        <a:rPr lang="ru-RU" dirty="0" smtClean="0">
                          <a:latin typeface="Constantia" panose="02030602050306030303" pitchFamily="18" charset="0"/>
                        </a:rPr>
                        <a:t>для потенциальных наставляемых, чтобы</a:t>
                      </a:r>
                    </a:p>
                    <a:p>
                      <a:r>
                        <a:rPr lang="ru-RU" dirty="0" smtClean="0">
                          <a:latin typeface="Constantia" panose="02030602050306030303" pitchFamily="18" charset="0"/>
                        </a:rPr>
                        <a:t>ознакомить их с ценностями, возможностями наставнических отношений и сформировать</a:t>
                      </a:r>
                    </a:p>
                    <a:p>
                      <a:r>
                        <a:rPr lang="ru-RU" dirty="0" smtClean="0">
                          <a:latin typeface="Constantia" panose="02030602050306030303" pitchFamily="18" charset="0"/>
                        </a:rPr>
                        <a:t>у них запрос на наставничество </a:t>
                      </a:r>
                    </a:p>
                    <a:p>
                      <a:r>
                        <a:rPr lang="ru-RU" dirty="0" smtClean="0">
                          <a:latin typeface="Constantia" panose="02030602050306030303" pitchFamily="18" charset="0"/>
                        </a:rPr>
                        <a:t>с упором на личное желание.</a:t>
                      </a:r>
                    </a:p>
                    <a:p>
                      <a:r>
                        <a:rPr lang="ru-RU" dirty="0" smtClean="0">
                          <a:latin typeface="Constantia" panose="02030602050306030303" pitchFamily="18" charset="0"/>
                        </a:rPr>
                        <a:t>2. Собрать информацию о запросах потенциальных наставляемых </a:t>
                      </a:r>
                      <a:r>
                        <a:rPr lang="ru-RU" sz="1600" dirty="0" smtClean="0">
                          <a:latin typeface="Constantia" panose="02030602050306030303" pitchFamily="18" charset="0"/>
                        </a:rPr>
                        <a:t>(на основе опросов, анкет,</a:t>
                      </a:r>
                      <a:r>
                        <a:rPr lang="ru-RU" sz="1600" baseline="0" dirty="0" smtClean="0"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Constantia" panose="02030602050306030303" pitchFamily="18" charset="0"/>
                        </a:rPr>
                        <a:t>личных дел и др.).</a:t>
                      </a:r>
                    </a:p>
                    <a:p>
                      <a:r>
                        <a:rPr lang="ru-RU" dirty="0" smtClean="0">
                          <a:latin typeface="Constantia" panose="02030602050306030303" pitchFamily="18" charset="0"/>
                        </a:rPr>
                        <a:t>3. Социальная и профессиональная адаптация </a:t>
                      </a:r>
                    </a:p>
                    <a:p>
                      <a:r>
                        <a:rPr lang="ru-RU" dirty="0" smtClean="0">
                          <a:latin typeface="Constantia" panose="02030602050306030303" pitchFamily="18" charset="0"/>
                        </a:rPr>
                        <a:t>4.Получить согласие на обработку данных.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>
                          <a:latin typeface="Constantia" panose="02030602050306030303" pitchFamily="18" charset="0"/>
                        </a:rPr>
                        <a:t>Сформирована база наставляемых с перечнем запросов, необходимая для подбора</a:t>
                      </a:r>
                      <a:r>
                        <a:rPr lang="ru-RU" baseline="0" dirty="0" smtClean="0"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dirty="0" smtClean="0">
                          <a:latin typeface="Constantia" panose="02030602050306030303" pitchFamily="18" charset="0"/>
                        </a:rPr>
                        <a:t>кандидатов в наставники на следующем этапе.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>
                          <a:latin typeface="Constantia" panose="02030602050306030303" pitchFamily="18" charset="0"/>
                        </a:rPr>
                        <a:t>Осознание  смысла, характера</a:t>
                      </a:r>
                      <a:r>
                        <a:rPr lang="ru-RU" baseline="0" dirty="0" smtClean="0">
                          <a:latin typeface="Constantia" panose="02030602050306030303" pitchFamily="18" charset="0"/>
                        </a:rPr>
                        <a:t> и направленности коллективных и межличностных отношений , своей роли и перспективы в социальных отношениях и процессах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7747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23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80920" cy="439248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Национальный проект «Образование» </a:t>
            </a:r>
          </a:p>
          <a:p>
            <a:endParaRPr lang="ru-RU" sz="2400" dirty="0" smtClean="0">
              <a:latin typeface="Constantia" panose="02030602050306030303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sz="2800" dirty="0" smtClean="0">
                <a:latin typeface="Constantia" panose="02030602050306030303" pitchFamily="18" charset="0"/>
              </a:rPr>
              <a:t>Трансформация в сфере образования                                  </a:t>
            </a:r>
          </a:p>
          <a:p>
            <a:pPr algn="ctr"/>
            <a:r>
              <a:rPr lang="ru-RU" sz="2800" u="sng" dirty="0" smtClean="0">
                <a:latin typeface="Constantia" panose="02030602050306030303" pitchFamily="18" charset="0"/>
              </a:rPr>
              <a:t>к 2024 году не менее 70% </a:t>
            </a:r>
          </a:p>
          <a:p>
            <a:pPr algn="ctr"/>
            <a:r>
              <a:rPr lang="ru-RU" sz="2800" dirty="0" smtClean="0">
                <a:latin typeface="Constantia" panose="02030602050306030303" pitchFamily="18" charset="0"/>
              </a:rPr>
              <a:t>педагогических работников образовательных организаций </a:t>
            </a:r>
          </a:p>
          <a:p>
            <a:pPr algn="ctr"/>
            <a:r>
              <a:rPr lang="ru-RU" sz="2800" dirty="0" smtClean="0">
                <a:latin typeface="Constantia" panose="02030602050306030303" pitchFamily="18" charset="0"/>
              </a:rPr>
              <a:t>должны быть </a:t>
            </a:r>
            <a:r>
              <a:rPr lang="ru-RU" sz="2800" u="sng" dirty="0" smtClean="0">
                <a:latin typeface="Constantia" panose="02030602050306030303" pitchFamily="18" charset="0"/>
              </a:rPr>
              <a:t>вовлечены  </a:t>
            </a:r>
          </a:p>
          <a:p>
            <a:pPr algn="ctr"/>
            <a:r>
              <a:rPr lang="ru-RU" sz="2800" u="sng" dirty="0" smtClean="0">
                <a:latin typeface="Constantia" panose="02030602050306030303" pitchFamily="18" charset="0"/>
              </a:rPr>
              <a:t>в различные формы наставничества и сопровождения  </a:t>
            </a:r>
            <a:endParaRPr lang="ru-RU" sz="2800" u="sng" dirty="0">
              <a:latin typeface="Constantia" panose="0203060205030603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260648"/>
            <a:ext cx="9382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218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65760"/>
            <a:ext cx="8236396" cy="548640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3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Формирование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базы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наставников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00628"/>
            <a:ext cx="7948364" cy="3579849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400" y="188640"/>
            <a:ext cx="7747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067753"/>
              </p:ext>
            </p:extLst>
          </p:nvPr>
        </p:nvGraphicFramePr>
        <p:xfrm>
          <a:off x="395536" y="1397000"/>
          <a:ext cx="8424936" cy="4124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Constantia" panose="02030602050306030303" pitchFamily="18" charset="0"/>
                        </a:rPr>
                        <a:t>Цель:  Сформировать базу наставников  в ОО</a:t>
                      </a:r>
                      <a:r>
                        <a:rPr lang="ru-RU" baseline="0" dirty="0" smtClean="0">
                          <a:latin typeface="Constantia" panose="02030602050306030303" pitchFamily="18" charset="0"/>
                        </a:rPr>
                        <a:t> </a:t>
                      </a:r>
                      <a:endParaRPr lang="ru-RU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onstantia" panose="02030602050306030303" pitchFamily="18" charset="0"/>
                        </a:rPr>
                        <a:t>Задачи </a:t>
                      </a:r>
                      <a:endParaRPr lang="ru-RU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onstantia" panose="02030602050306030303" pitchFamily="18" charset="0"/>
                        </a:rPr>
                        <a:t>Результат </a:t>
                      </a:r>
                      <a:endParaRPr lang="ru-RU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Поиск потенциальных наставников для формирования базы.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Расширение  представлений наставников о ценностях и возможностей наставничества 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Составление</a:t>
                      </a:r>
                      <a:r>
                        <a:rPr lang="ru-RU" baseline="0" dirty="0" smtClean="0"/>
                        <a:t> резюме наставника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Получение </a:t>
                      </a:r>
                      <a:r>
                        <a:rPr lang="ru-RU" u="none" baseline="0" dirty="0" smtClean="0"/>
                        <a:t>согласия н</a:t>
                      </a:r>
                      <a:r>
                        <a:rPr lang="ru-RU" baseline="0" dirty="0" smtClean="0"/>
                        <a:t>а внесение в базу наставников </a:t>
                      </a:r>
                      <a:r>
                        <a:rPr lang="ru-RU" sz="1400" i="1" u="sng" baseline="0" dirty="0" smtClean="0"/>
                        <a:t>(добровольно)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baseline="0" dirty="0" smtClean="0"/>
                        <a:t>Внесение данных наставника в базу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Сформирован список наставников согласно профилю: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Карьерная навигация наставляемого,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Креативность и умение видеть возможности наставляемого ,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baseline="0" dirty="0" smtClean="0"/>
                        <a:t>Опыт в выбранной области,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baseline="0" dirty="0" smtClean="0"/>
                        <a:t>Мотивация, создание доверительных отношений, эффективное общение,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baseline="0" dirty="0" smtClean="0"/>
                        <a:t>Проектный подход: умение ставить цели и прояснять цели других, разработка плана достижения цели, распределение ответственностей и т.д. 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245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4. Отбор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и обучение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наставников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400" y="188640"/>
            <a:ext cx="7747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605430"/>
              </p:ext>
            </p:extLst>
          </p:nvPr>
        </p:nvGraphicFramePr>
        <p:xfrm>
          <a:off x="323528" y="1124744"/>
          <a:ext cx="8568952" cy="4668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Цель: повышение профессиональной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компетентности наставников  с привлечением внешних  или внутренних ресурсов  для обучения </a:t>
                      </a:r>
                      <a:r>
                        <a:rPr lang="ru-RU" baseline="0" dirty="0" smtClean="0"/>
                        <a:t> н</a:t>
                      </a:r>
                      <a:r>
                        <a:rPr lang="ru-RU" dirty="0" smtClean="0"/>
                        <a:t>аставников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Задачи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Результат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anose="02030602050306030303" pitchFamily="18" charset="0"/>
                        </a:rPr>
                        <a:t>1. Диагностика наставников </a:t>
                      </a:r>
                    </a:p>
                    <a:p>
                      <a:r>
                        <a:rPr lang="ru-RU" dirty="0" smtClean="0">
                          <a:latin typeface="Constantia" panose="02030602050306030303" pitchFamily="18" charset="0"/>
                        </a:rPr>
                        <a:t>2. Организация  обучения наставников</a:t>
                      </a:r>
                      <a:r>
                        <a:rPr lang="ru-RU" baseline="0" dirty="0" smtClean="0"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ru-RU" dirty="0" smtClean="0">
                          <a:latin typeface="Constantia" panose="02030602050306030303" pitchFamily="18" charset="0"/>
                        </a:rPr>
                        <a:t>навыкам проектирования и эффективной коммуникации, используя различные формы и методы в рамках работы с наставляемыми</a:t>
                      </a:r>
                    </a:p>
                    <a:p>
                      <a:r>
                        <a:rPr lang="ru-RU" dirty="0" smtClean="0">
                          <a:latin typeface="Constantia" panose="02030602050306030303" pitchFamily="18" charset="0"/>
                        </a:rPr>
                        <a:t>3.</a:t>
                      </a:r>
                      <a:r>
                        <a:rPr lang="ru-RU" baseline="0" dirty="0" smtClean="0">
                          <a:latin typeface="Constantia" panose="02030602050306030303" pitchFamily="18" charset="0"/>
                        </a:rPr>
                        <a:t> Развитие профессионального потенциала педагогических работников</a:t>
                      </a:r>
                    </a:p>
                    <a:p>
                      <a:r>
                        <a:rPr lang="ru-RU" baseline="0" dirty="0" smtClean="0">
                          <a:latin typeface="Constantia" panose="02030602050306030303" pitchFamily="18" charset="0"/>
                        </a:rPr>
                        <a:t>4.</a:t>
                      </a:r>
                      <a:r>
                        <a:rPr lang="ru-RU" dirty="0" smtClean="0">
                          <a:latin typeface="Constantia" panose="02030602050306030303" pitchFamily="18" charset="0"/>
                        </a:rPr>
                        <a:t>Подготовка методических материалов  для сопровождения наставнической деятельности</a:t>
                      </a:r>
                      <a:endParaRPr lang="ru-RU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dirty="0" smtClean="0">
                          <a:latin typeface="Constantia" panose="02030602050306030303" pitchFamily="18" charset="0"/>
                        </a:rPr>
                        <a:t>Разработка программы обучения наставников 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>
                          <a:latin typeface="Constantia" panose="02030602050306030303" pitchFamily="18" charset="0"/>
                        </a:rPr>
                        <a:t>Стимулирование творческой деятельности</a:t>
                      </a:r>
                      <a:r>
                        <a:rPr lang="ru-RU" baseline="0" dirty="0" smtClean="0">
                          <a:latin typeface="Constantia" panose="02030602050306030303" pitchFamily="18" charset="0"/>
                        </a:rPr>
                        <a:t>, формирование знаний и навыков наставников </a:t>
                      </a:r>
                      <a:endParaRPr lang="ru-RU" dirty="0" smtClean="0">
                        <a:latin typeface="Constantia" panose="02030602050306030303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>
                          <a:latin typeface="Constantia" panose="02030602050306030303" pitchFamily="18" charset="0"/>
                        </a:rPr>
                        <a:t>Комплект методических материалов в помощь наставнику </a:t>
                      </a:r>
                      <a:r>
                        <a:rPr lang="ru-RU" sz="1400" i="1" dirty="0" smtClean="0">
                          <a:latin typeface="Constantia" panose="02030602050306030303" pitchFamily="18" charset="0"/>
                        </a:rPr>
                        <a:t>(принципы, кодекс,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i="1" dirty="0" smtClean="0">
                          <a:latin typeface="Constantia" panose="02030602050306030303" pitchFamily="18" charset="0"/>
                        </a:rPr>
                        <a:t>       упражнения, задания, кейсы, литература) </a:t>
                      </a:r>
                      <a:endParaRPr lang="ru-RU" sz="1400" i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746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784976" cy="548640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5 . Формирование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наставнических пар /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 групп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714027"/>
              </p:ext>
            </p:extLst>
          </p:nvPr>
        </p:nvGraphicFramePr>
        <p:xfrm>
          <a:off x="251520" y="1124743"/>
          <a:ext cx="8784976" cy="47562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5419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Цель:</a:t>
                      </a:r>
                      <a:r>
                        <a:rPr lang="ru-RU" baseline="0" dirty="0" smtClean="0"/>
                        <a:t> обеспечение  условий для реализации программы наставничества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7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nstantia" panose="02030602050306030303" pitchFamily="18" charset="0"/>
                        </a:rPr>
                        <a:t>Задачи</a:t>
                      </a:r>
                      <a:r>
                        <a:rPr lang="ru-RU" b="1" baseline="0" dirty="0" smtClean="0">
                          <a:latin typeface="Constantia" panose="02030602050306030303" pitchFamily="18" charset="0"/>
                        </a:rPr>
                        <a:t> </a:t>
                      </a:r>
                      <a:endParaRPr lang="ru-RU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nstantia" panose="02030602050306030303" pitchFamily="18" charset="0"/>
                        </a:rPr>
                        <a:t>Результат </a:t>
                      </a:r>
                      <a:endParaRPr lang="ru-RU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75218">
                <a:tc>
                  <a:txBody>
                    <a:bodyPr/>
                    <a:lstStyle/>
                    <a:p>
                      <a:r>
                        <a:rPr lang="ru-RU" dirty="0" smtClean="0"/>
                        <a:t>1. Выявление основных инструментов формирования наставнических пар/групп:</a:t>
                      </a:r>
                    </a:p>
                    <a:p>
                      <a:r>
                        <a:rPr lang="ru-RU" dirty="0" smtClean="0"/>
                        <a:t>• групповая встреча наставника и наставляемых;</a:t>
                      </a:r>
                    </a:p>
                    <a:p>
                      <a:r>
                        <a:rPr lang="ru-RU" dirty="0" smtClean="0"/>
                        <a:t>• индивидуальные встречи наставляемого и наставника</a:t>
                      </a:r>
                    </a:p>
                    <a:p>
                      <a:r>
                        <a:rPr lang="ru-RU" dirty="0" smtClean="0"/>
                        <a:t>• дистанционное анкетирование и механическая обработка данных.</a:t>
                      </a:r>
                    </a:p>
                    <a:p>
                      <a:r>
                        <a:rPr lang="ru-RU" dirty="0" smtClean="0"/>
                        <a:t>2. Определение приоритетных целей, задач развития, наставляемого и общих задач пары/группы </a:t>
                      </a:r>
                    </a:p>
                    <a:p>
                      <a:r>
                        <a:rPr lang="ru-RU" dirty="0" smtClean="0"/>
                        <a:t>3. Формирование и развитие</a:t>
                      </a:r>
                      <a:r>
                        <a:rPr lang="ru-RU" baseline="0" dirty="0" smtClean="0"/>
                        <a:t> корпоративных знаний  </a:t>
                      </a:r>
                      <a:r>
                        <a:rPr lang="ru-RU" dirty="0" smtClean="0"/>
                        <a:t>  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Список сформированных наставнических пар,                                                                желающих работать вместе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Разработаны персонализированные программы наставничества для каждой пары/группы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Организована психолого- педагогическое сопровождение участников  программ наставничества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Обеспечение преемственности знаний  и эффективности технологий работы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4408" y="188639"/>
            <a:ext cx="7747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971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280920" cy="54864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6. Организация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работы наставнических пар/групп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226703"/>
              </p:ext>
            </p:extLst>
          </p:nvPr>
        </p:nvGraphicFramePr>
        <p:xfrm>
          <a:off x="822325" y="1100138"/>
          <a:ext cx="7521576" cy="3850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456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59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Цель: реализация программы наставничества 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Проведение обязательных образовательных процедур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Организационный контроль, сбор обратной связи и фиксация промежуточных результатов.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Корректирование работы наставника по результатам встреч и обратной связи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Пополнение методической копилки педагогических практик наставничества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Получение компетенций,</a:t>
                      </a:r>
                      <a:r>
                        <a:rPr lang="ru-RU" baseline="0" dirty="0" smtClean="0"/>
                        <a:t> необходимых для эффективного исполнения своих прямых служебных обязанностей на уровне требований организации, осознание смысла и характера своей профессиональной деятельности 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392" y="188640"/>
            <a:ext cx="7747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3933056"/>
            <a:ext cx="5651500" cy="3142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342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520940" cy="548640"/>
          </a:xfrm>
        </p:spPr>
        <p:txBody>
          <a:bodyPr/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Список тем каждой из шести встреч в рамках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640960" cy="3579849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>
                <a:latin typeface="Constantia" panose="02030602050306030303" pitchFamily="18" charset="0"/>
              </a:rPr>
              <a:t>От вдохновения и мечты к жизненным целям и планам.</a:t>
            </a:r>
          </a:p>
          <a:p>
            <a:r>
              <a:rPr lang="ru-RU" sz="2800" dirty="0">
                <a:latin typeface="Constantia" panose="02030602050306030303" pitchFamily="18" charset="0"/>
              </a:rPr>
              <a:t>Круг друзей, значимые и важные люди, их роль в моей жизни.</a:t>
            </a:r>
          </a:p>
          <a:p>
            <a:r>
              <a:rPr lang="ru-RU" sz="2800" dirty="0">
                <a:latin typeface="Constantia" panose="02030602050306030303" pitchFamily="18" charset="0"/>
              </a:rPr>
              <a:t> Ошибки и неудачи – как с ними поступать?</a:t>
            </a:r>
          </a:p>
          <a:p>
            <a:r>
              <a:rPr lang="ru-RU" sz="2800" dirty="0">
                <a:latin typeface="Constantia" panose="02030602050306030303" pitchFamily="18" charset="0"/>
              </a:rPr>
              <a:t>Самоорганизация: от планирования замысла к его осуществлению.</a:t>
            </a:r>
          </a:p>
          <a:p>
            <a:r>
              <a:rPr lang="ru-RU" sz="2800" dirty="0">
                <a:latin typeface="Constantia" panose="02030602050306030303" pitchFamily="18" charset="0"/>
              </a:rPr>
              <a:t>Общение личное и профессиональное. «Переговоры» и карьерный рост.</a:t>
            </a:r>
          </a:p>
          <a:p>
            <a:r>
              <a:rPr lang="ru-RU" sz="2800" dirty="0">
                <a:latin typeface="Constantia" panose="02030602050306030303" pitchFamily="18" charset="0"/>
              </a:rPr>
              <a:t>Образование и самообразование через всю жизнь.</a:t>
            </a:r>
          </a:p>
          <a:p>
            <a:endParaRPr lang="ru-RU" sz="2800" dirty="0">
              <a:latin typeface="Constantia" panose="02030602050306030303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880" y="5301208"/>
            <a:ext cx="2402032" cy="13717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3085" y="107035"/>
            <a:ext cx="774259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0345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272808" cy="54864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Техники работы с наставниками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116673"/>
              </p:ext>
            </p:extLst>
          </p:nvPr>
        </p:nvGraphicFramePr>
        <p:xfrm>
          <a:off x="323528" y="1052736"/>
          <a:ext cx="8569326" cy="3718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59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534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onstantia" panose="02030602050306030303" pitchFamily="18" charset="0"/>
                        </a:rPr>
                        <a:t>Название техники</a:t>
                      </a:r>
                      <a:endParaRPr lang="ru-RU" sz="1600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onstantia" panose="02030602050306030303" pitchFamily="18" charset="0"/>
                        </a:rPr>
                        <a:t> Реализация </a:t>
                      </a:r>
                      <a:endParaRPr lang="ru-RU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onstantia" panose="02030602050306030303" pitchFamily="18" charset="0"/>
                        </a:rPr>
                        <a:t>Сопровождение</a:t>
                      </a:r>
                      <a:r>
                        <a:rPr lang="ru-RU" sz="1800" b="1" baseline="0" dirty="0" smtClean="0">
                          <a:latin typeface="Constantia" panose="02030602050306030303" pitchFamily="18" charset="0"/>
                        </a:rPr>
                        <a:t> </a:t>
                      </a:r>
                      <a:endParaRPr lang="ru-RU" sz="1800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nstantia" panose="02030602050306030303" pitchFamily="18" charset="0"/>
                        </a:rPr>
                        <a:t>Наставник помогает наставляемому  решать рабочие</a:t>
                      </a:r>
                      <a:r>
                        <a:rPr lang="ru-RU" sz="1600" baseline="0" dirty="0" smtClean="0">
                          <a:latin typeface="Constantia" panose="02030602050306030303" pitchFamily="18" charset="0"/>
                        </a:rPr>
                        <a:t> задачи, в том числе развивает его профессиональные навыки </a:t>
                      </a:r>
                      <a:endParaRPr lang="ru-RU" sz="160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onstantia" panose="02030602050306030303" pitchFamily="18" charset="0"/>
                        </a:rPr>
                        <a:t>Посев </a:t>
                      </a:r>
                      <a:endParaRPr lang="ru-RU" sz="1800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nstantia" panose="02030602050306030303" pitchFamily="18" charset="0"/>
                        </a:rPr>
                        <a:t>Наставник делится с наставляемым</a:t>
                      </a:r>
                      <a:r>
                        <a:rPr lang="ru-RU" sz="1600" baseline="0" dirty="0" smtClean="0">
                          <a:latin typeface="Constantia" panose="02030602050306030303" pitchFamily="18" charset="0"/>
                        </a:rPr>
                        <a:t> навыками и знаниями, которые пока не актуальны, но приобретут ценности в дальнейшем </a:t>
                      </a:r>
                      <a:endParaRPr lang="ru-RU" sz="160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latin typeface="Constantia" panose="02030602050306030303" pitchFamily="18" charset="0"/>
                        </a:rPr>
                        <a:t>Катализация</a:t>
                      </a:r>
                      <a:r>
                        <a:rPr lang="ru-RU" sz="1800" b="1" dirty="0" smtClean="0">
                          <a:latin typeface="Constantia" panose="02030602050306030303" pitchFamily="18" charset="0"/>
                        </a:rPr>
                        <a:t> </a:t>
                      </a:r>
                      <a:endParaRPr lang="ru-RU" sz="1800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nstantia" panose="02030602050306030303" pitchFamily="18" charset="0"/>
                        </a:rPr>
                        <a:t>Наставник моделирует рабочую</a:t>
                      </a:r>
                      <a:r>
                        <a:rPr lang="ru-RU" sz="1600" baseline="0" dirty="0" smtClean="0">
                          <a:latin typeface="Constantia" panose="02030602050306030303" pitchFamily="18" charset="0"/>
                        </a:rPr>
                        <a:t> ситуацию, в которой стажёр сталкивается с непривычными задачами. Это позволяет расширить кругозор и профессиональные взгляды</a:t>
                      </a:r>
                      <a:endParaRPr lang="ru-RU" sz="160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onstantia" panose="02030602050306030303" pitchFamily="18" charset="0"/>
                        </a:rPr>
                        <a:t>Показ </a:t>
                      </a:r>
                      <a:endParaRPr lang="ru-RU" sz="1800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nstantia" panose="02030602050306030303" pitchFamily="18" charset="0"/>
                        </a:rPr>
                        <a:t>Наставник на личном примере демонстрирует методы, приёмы</a:t>
                      </a:r>
                      <a:r>
                        <a:rPr lang="ru-RU" sz="1600" baseline="0" dirty="0" smtClean="0">
                          <a:latin typeface="Constantia" panose="02030602050306030303" pitchFamily="18" charset="0"/>
                        </a:rPr>
                        <a:t>, технологии работы, чтобы делать рабочие ситуации понятнее.</a:t>
                      </a:r>
                      <a:endParaRPr lang="ru-RU" sz="160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onstantia" panose="02030602050306030303" pitchFamily="18" charset="0"/>
                        </a:rPr>
                        <a:t>Сбор урожая </a:t>
                      </a:r>
                      <a:endParaRPr lang="ru-RU" sz="1800" b="1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onstantia" panose="02030602050306030303" pitchFamily="18" charset="0"/>
                        </a:rPr>
                        <a:t>Наставник получает обратную связь от стажёра,</a:t>
                      </a:r>
                      <a:r>
                        <a:rPr lang="ru-RU" sz="1600" baseline="0" dirty="0" smtClean="0">
                          <a:latin typeface="Constantia" panose="02030602050306030303" pitchFamily="18" charset="0"/>
                        </a:rPr>
                        <a:t> чтобы оценить результаты обучения</a:t>
                      </a:r>
                      <a:endParaRPr lang="ru-RU" sz="160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9382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8224" y="5301208"/>
            <a:ext cx="2402032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88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376" y="404664"/>
            <a:ext cx="7747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Структура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914400"/>
            <a:ext cx="8496944" cy="415023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onstantia" panose="02030602050306030303" pitchFamily="18" charset="0"/>
              </a:rPr>
              <a:t>1. </a:t>
            </a:r>
            <a:r>
              <a:rPr lang="ru-RU" sz="1800" dirty="0" smtClean="0">
                <a:latin typeface="Constantia" panose="02030602050306030303" pitchFamily="18" charset="0"/>
              </a:rPr>
              <a:t>Начало </a:t>
            </a:r>
            <a:r>
              <a:rPr lang="ru-RU" sz="1800" dirty="0">
                <a:latin typeface="Constantia" panose="02030602050306030303" pitchFamily="18" charset="0"/>
              </a:rPr>
              <a:t>встречи. </a:t>
            </a:r>
          </a:p>
          <a:p>
            <a:r>
              <a:rPr lang="ru-RU" sz="1800" dirty="0" smtClean="0">
                <a:latin typeface="Constantia" panose="02030602050306030303" pitchFamily="18" charset="0"/>
              </a:rPr>
              <a:t>- Установление </a:t>
            </a:r>
            <a:r>
              <a:rPr lang="ru-RU" sz="1800" dirty="0">
                <a:latin typeface="Constantia" panose="02030602050306030303" pitchFamily="18" charset="0"/>
              </a:rPr>
              <a:t>контакта</a:t>
            </a:r>
          </a:p>
          <a:p>
            <a:r>
              <a:rPr lang="ru-RU" sz="1800" dirty="0" smtClean="0">
                <a:latin typeface="Constantia" panose="02030602050306030303" pitchFamily="18" charset="0"/>
              </a:rPr>
              <a:t>- Связь </a:t>
            </a:r>
            <a:r>
              <a:rPr lang="ru-RU" sz="1800" dirty="0">
                <a:latin typeface="Constantia" panose="02030602050306030303" pitchFamily="18" charset="0"/>
              </a:rPr>
              <a:t>с предыдущей встречей, проверка домашнего задания (если было)</a:t>
            </a:r>
          </a:p>
          <a:p>
            <a:r>
              <a:rPr lang="ru-RU" sz="1800" dirty="0">
                <a:latin typeface="Constantia" panose="02030602050306030303" pitchFamily="18" charset="0"/>
              </a:rPr>
              <a:t>2. Основная часть.</a:t>
            </a:r>
          </a:p>
          <a:p>
            <a:r>
              <a:rPr lang="ru-RU" sz="1800" dirty="0" smtClean="0">
                <a:latin typeface="Constantia" panose="02030602050306030303" pitchFamily="18" charset="0"/>
              </a:rPr>
              <a:t>- Рекомендованные </a:t>
            </a:r>
            <a:r>
              <a:rPr lang="ru-RU" sz="1800" dirty="0">
                <a:latin typeface="Constantia" panose="02030602050306030303" pitchFamily="18" charset="0"/>
              </a:rPr>
              <a:t>материалы</a:t>
            </a:r>
          </a:p>
          <a:p>
            <a:r>
              <a:rPr lang="ru-RU" sz="1800" dirty="0" smtClean="0">
                <a:latin typeface="Constantia" panose="02030602050306030303" pitchFamily="18" charset="0"/>
              </a:rPr>
              <a:t>- Дополнительные </a:t>
            </a:r>
            <a:r>
              <a:rPr lang="ru-RU" sz="1800" dirty="0">
                <a:latin typeface="Constantia" panose="02030602050306030303" pitchFamily="18" charset="0"/>
              </a:rPr>
              <a:t>материалы</a:t>
            </a:r>
          </a:p>
          <a:p>
            <a:r>
              <a:rPr lang="ru-RU" sz="1800" dirty="0" smtClean="0">
                <a:latin typeface="Constantia" panose="02030602050306030303" pitchFamily="18" charset="0"/>
              </a:rPr>
              <a:t>- «</a:t>
            </a:r>
            <a:r>
              <a:rPr lang="ru-RU" sz="1800" dirty="0">
                <a:latin typeface="Constantia" panose="02030602050306030303" pitchFamily="18" charset="0"/>
              </a:rPr>
              <a:t>Пустое место» - возможность внести свое.</a:t>
            </a:r>
          </a:p>
          <a:p>
            <a:r>
              <a:rPr lang="ru-RU" sz="1800" dirty="0">
                <a:latin typeface="Constantia" panose="02030602050306030303" pitchFamily="18" charset="0"/>
              </a:rPr>
              <a:t>3. Завершение.</a:t>
            </a:r>
          </a:p>
          <a:p>
            <a:r>
              <a:rPr lang="ru-RU" sz="1800" dirty="0" smtClean="0">
                <a:latin typeface="Constantia" panose="02030602050306030303" pitchFamily="18" charset="0"/>
              </a:rPr>
              <a:t>- Планирование </a:t>
            </a:r>
            <a:r>
              <a:rPr lang="ru-RU" sz="1800" dirty="0">
                <a:latin typeface="Constantia" panose="02030602050306030303" pitchFamily="18" charset="0"/>
              </a:rPr>
              <a:t>будущей встречи</a:t>
            </a:r>
          </a:p>
          <a:p>
            <a:r>
              <a:rPr lang="ru-RU" sz="1800" dirty="0" smtClean="0">
                <a:latin typeface="Constantia" panose="02030602050306030303" pitchFamily="18" charset="0"/>
              </a:rPr>
              <a:t>- Согласование </a:t>
            </a:r>
            <a:r>
              <a:rPr lang="ru-RU" sz="1800" dirty="0">
                <a:latin typeface="Constantia" panose="02030602050306030303" pitchFamily="18" charset="0"/>
              </a:rPr>
              <a:t>домашнего задания</a:t>
            </a:r>
          </a:p>
          <a:p>
            <a:r>
              <a:rPr lang="ru-RU" sz="1800" dirty="0" smtClean="0">
                <a:latin typeface="Constantia" panose="02030602050306030303" pitchFamily="18" charset="0"/>
              </a:rPr>
              <a:t>- Дополнительные </a:t>
            </a:r>
            <a:r>
              <a:rPr lang="ru-RU" sz="1800" dirty="0">
                <a:latin typeface="Constantia" panose="02030602050306030303" pitchFamily="18" charset="0"/>
              </a:rPr>
              <a:t>материалы для самостоятельного изучения (ресурсное обеспечение по запросу).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6216" y="5373216"/>
            <a:ext cx="2402032" cy="1371719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88641"/>
            <a:ext cx="7520940" cy="576064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Формы работы с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наставляемыми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935219"/>
              </p:ext>
            </p:extLst>
          </p:nvPr>
        </p:nvGraphicFramePr>
        <p:xfrm>
          <a:off x="395536" y="764704"/>
          <a:ext cx="8568952" cy="58699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805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884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85630">
                <a:tc>
                  <a:txBody>
                    <a:bodyPr/>
                    <a:lstStyle/>
                    <a:p>
                      <a:r>
                        <a:rPr lang="ru-RU" sz="2400" i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  <a:cs typeface="Calibri" panose="020F0502020204030204" pitchFamily="34" charset="0"/>
                        </a:rPr>
                        <a:t>Универсальные</a:t>
                      </a:r>
                      <a:r>
                        <a:rPr lang="ru-RU" sz="2400" i="1" u="sng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i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  <a:cs typeface="Calibri" panose="020F0502020204030204" pitchFamily="34" charset="0"/>
                        </a:rPr>
                        <a:t>формы </a:t>
                      </a:r>
                      <a:endParaRPr lang="ru-RU" sz="2400" i="1" u="sng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onstantia" panose="02030602050306030303" pitchFamily="18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701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Constantia" panose="02030602050306030303" pitchFamily="18" charset="0"/>
                        </a:rPr>
                        <a:t>Встречи,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Constantia" panose="02030602050306030303" pitchFamily="18" charset="0"/>
                        </a:rPr>
                        <a:t>Беседа/обсуждение,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Constantia" panose="02030602050306030303" pitchFamily="18" charset="0"/>
                        </a:rPr>
                        <a:t>Советы наставника,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Constantia" panose="02030602050306030303" pitchFamily="18" charset="0"/>
                        </a:rPr>
                        <a:t>Разбор проблемы,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Constantia" panose="02030602050306030303" pitchFamily="18" charset="0"/>
                        </a:rPr>
                        <a:t>Демонстрация</a:t>
                      </a:r>
                      <a:r>
                        <a:rPr lang="ru-RU" baseline="0" dirty="0" smtClean="0">
                          <a:latin typeface="Constantia" panose="02030602050306030303" pitchFamily="18" charset="0"/>
                        </a:rPr>
                        <a:t> вида педагогической работы,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Constantia" panose="02030602050306030303" pitchFamily="18" charset="0"/>
                        </a:rPr>
                        <a:t>Совместная деятельность</a:t>
                      </a:r>
                      <a:r>
                        <a:rPr lang="ru-RU" dirty="0" smtClean="0"/>
                        <a:t>.  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b="1" i="1" u="sng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Calibri" panose="020F0502020204030204" pitchFamily="34" charset="0"/>
                        </a:rPr>
                        <a:t>Групповые</a:t>
                      </a:r>
                      <a:r>
                        <a:rPr lang="ru-RU" sz="2400" b="1" i="1" u="sng" kern="1200" dirty="0" smtClean="0">
                          <a:solidFill>
                            <a:srgbClr val="FF0000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i="1" u="sng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Calibri" panose="020F0502020204030204" pitchFamily="34" charset="0"/>
                        </a:rPr>
                        <a:t>формы</a:t>
                      </a:r>
                      <a:r>
                        <a:rPr lang="ru-RU" sz="2400" b="1" i="1" u="sng" kern="1200" dirty="0" smtClean="0">
                          <a:solidFill>
                            <a:srgbClr val="FF0000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b="1" i="1" u="sng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Calibri" panose="020F0502020204030204" pitchFamily="34" charset="0"/>
                        </a:rPr>
                        <a:t>работы</a:t>
                      </a:r>
                      <a:endParaRPr lang="ru-RU" sz="1800" b="1" i="1" u="sng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организация конкурсов, концертов, соревнований,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воркшопы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/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тимбилдинг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( для  команд);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организация образовательных тренингов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интенсивов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,  мозгового штурма;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мастер-класс, педагогические мастерские/студии, игровые площадки, педагогический марафон;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коллективное приглашение на мероприятия для появления новых знакомств и контактов;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ролевые и педагогические игры;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групповая работа над проектом;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конференции;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волонтерская или благотворительная деятельность.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Ø"/>
                      </a:pP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260648"/>
            <a:ext cx="7747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7.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Завершение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наставничества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858289"/>
              </p:ext>
            </p:extLst>
          </p:nvPr>
        </p:nvGraphicFramePr>
        <p:xfrm>
          <a:off x="395536" y="1340768"/>
          <a:ext cx="8424936" cy="483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41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2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Цель: Рефлексия результатов наставничества 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/>
                        <a:t>Задачи 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/>
                        <a:t>Результат </a:t>
                      </a:r>
                      <a:endParaRPr lang="ru-RU" b="1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Обобщение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результатов работы конкретной пары/группы;</a:t>
                      </a:r>
                    </a:p>
                    <a:p>
                      <a:r>
                        <a:rPr lang="ru-RU" dirty="0" smtClean="0"/>
                        <a:t>-сбор обратной связи от участников;</a:t>
                      </a:r>
                    </a:p>
                    <a:p>
                      <a:r>
                        <a:rPr lang="ru-RU" dirty="0" smtClean="0"/>
                        <a:t>-организация и проведение финального мероприятия;</a:t>
                      </a:r>
                    </a:p>
                    <a:p>
                      <a:r>
                        <a:rPr lang="ru-RU" dirty="0" smtClean="0"/>
                        <a:t>-награждение лучших наставнических пар/групп;</a:t>
                      </a:r>
                    </a:p>
                    <a:p>
                      <a:r>
                        <a:rPr lang="ru-RU" dirty="0" smtClean="0"/>
                        <a:t>-тиражирование результатов в медиа;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-формирование успешных кейсов, практик для дальнейшей работы.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 Интеграция  </a:t>
                      </a:r>
                      <a:r>
                        <a:rPr lang="ru-RU" dirty="0" err="1" smtClean="0"/>
                        <a:t>наставничеста</a:t>
                      </a:r>
                      <a:r>
                        <a:rPr lang="ru-RU" dirty="0" smtClean="0"/>
                        <a:t>  в образовательный процесс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dirty="0" smtClean="0"/>
                        <a:t>Удовлетворенность от результатов и процесса наставнической работы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dirty="0" smtClean="0"/>
                        <a:t>Выбор лучших практик для тиражирования опыта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Получение компетенций, необходимых для эффективного исполнения своих прямых профессиональных</a:t>
                      </a:r>
                      <a:r>
                        <a:rPr lang="ru-RU" baseline="0" dirty="0" smtClean="0"/>
                        <a:t>  </a:t>
                      </a:r>
                      <a:r>
                        <a:rPr lang="ru-RU" dirty="0" smtClean="0"/>
                        <a:t>обязанностей не уровне требований профессионального стандарта,</a:t>
                      </a:r>
                      <a:r>
                        <a:rPr lang="ru-RU" baseline="0" dirty="0" smtClean="0"/>
                        <a:t> осознание смысла и характера своей профессиональной деятельности</a:t>
                      </a:r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7747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0707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424936" cy="758984"/>
          </a:xfrm>
        </p:spPr>
        <p:txBody>
          <a:bodyPr/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ОЖИДАЕМЫЕ РЕЗУЛЬТАТЫ для участников</a:t>
            </a:r>
            <a:endParaRPr lang="ru-RU" sz="2400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7" y="1268760"/>
            <a:ext cx="8571061" cy="3744416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Constantia" panose="02030602050306030303" pitchFamily="18" charset="0"/>
              </a:rPr>
              <a:t>  </a:t>
            </a:r>
            <a:r>
              <a:rPr lang="ru-RU" sz="2400" dirty="0" smtClean="0">
                <a:latin typeface="Constantia" panose="02030602050306030303" pitchFamily="18" charset="0"/>
              </a:rPr>
              <a:t>знакомство новых </a:t>
            </a:r>
            <a:r>
              <a:rPr lang="ru-RU" sz="2400" dirty="0">
                <a:latin typeface="Constantia" panose="02030602050306030303" pitchFamily="18" charset="0"/>
              </a:rPr>
              <a:t>работников с организацией, </a:t>
            </a:r>
            <a:r>
              <a:rPr lang="ru-RU" sz="2400" dirty="0" smtClean="0">
                <a:latin typeface="Constantia" panose="02030602050306030303" pitchFamily="18" charset="0"/>
              </a:rPr>
              <a:t>создание условий для </a:t>
            </a:r>
            <a:r>
              <a:rPr lang="ru-RU" sz="2400" dirty="0">
                <a:latin typeface="Constantia" panose="02030602050306030303" pitchFamily="18" charset="0"/>
              </a:rPr>
              <a:t>их </a:t>
            </a:r>
            <a:r>
              <a:rPr lang="ru-RU" sz="2400" dirty="0" smtClean="0">
                <a:latin typeface="Constantia" panose="02030602050306030303" pitchFamily="18" charset="0"/>
              </a:rPr>
              <a:t>адаптации;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onstantia" panose="02030602050306030303" pitchFamily="18" charset="0"/>
              </a:rPr>
              <a:t>  преодоление </a:t>
            </a:r>
            <a:r>
              <a:rPr lang="ru-RU" sz="2400" dirty="0">
                <a:latin typeface="Constantia" panose="02030602050306030303" pitchFamily="18" charset="0"/>
              </a:rPr>
              <a:t>профессионально-личностных </a:t>
            </a:r>
            <a:r>
              <a:rPr lang="ru-RU" sz="2400" dirty="0" smtClean="0">
                <a:latin typeface="Constantia" panose="02030602050306030303" pitchFamily="18" charset="0"/>
              </a:rPr>
              <a:t>кризисов;</a:t>
            </a:r>
            <a:endParaRPr lang="ru-RU" sz="2400" dirty="0">
              <a:latin typeface="Constantia" panose="02030602050306030303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onstantia" panose="02030602050306030303" pitchFamily="18" charset="0"/>
              </a:rPr>
              <a:t>  обеспечение полезного </a:t>
            </a:r>
            <a:r>
              <a:rPr lang="ru-RU" sz="2400" dirty="0">
                <a:latin typeface="Constantia" panose="02030602050306030303" pitchFamily="18" charset="0"/>
              </a:rPr>
              <a:t>и </a:t>
            </a:r>
            <a:r>
              <a:rPr lang="ru-RU" sz="2400" dirty="0" smtClean="0">
                <a:latin typeface="Constantia" panose="02030602050306030303" pitchFamily="18" charset="0"/>
              </a:rPr>
              <a:t>перспективного обучения;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onstantia" panose="02030602050306030303" pitchFamily="18" charset="0"/>
              </a:rPr>
              <a:t>  выявление сильных сторон нового работника  </a:t>
            </a:r>
            <a:r>
              <a:rPr lang="ru-RU" sz="2400" dirty="0">
                <a:latin typeface="Constantia" panose="02030602050306030303" pitchFamily="18" charset="0"/>
              </a:rPr>
              <a:t>и </a:t>
            </a:r>
            <a:r>
              <a:rPr lang="ru-RU" sz="2400" dirty="0" smtClean="0">
                <a:latin typeface="Constantia" panose="02030602050306030303" pitchFamily="18" charset="0"/>
              </a:rPr>
              <a:t>оказание поддержки </a:t>
            </a:r>
            <a:r>
              <a:rPr lang="ru-RU" sz="2400" dirty="0">
                <a:latin typeface="Constantia" panose="02030602050306030303" pitchFamily="18" charset="0"/>
              </a:rPr>
              <a:t>в их </a:t>
            </a:r>
            <a:r>
              <a:rPr lang="ru-RU" sz="2400" dirty="0" smtClean="0">
                <a:latin typeface="Constantia" panose="02030602050306030303" pitchFamily="18" charset="0"/>
              </a:rPr>
              <a:t>развитии;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onstantia" panose="02030602050306030303" pitchFamily="18" charset="0"/>
              </a:rPr>
              <a:t>  развитие умений </a:t>
            </a:r>
            <a:r>
              <a:rPr lang="ru-RU" sz="2400" dirty="0">
                <a:latin typeface="Constantia" panose="02030602050306030303" pitchFamily="18" charset="0"/>
              </a:rPr>
              <a:t>и </a:t>
            </a:r>
            <a:r>
              <a:rPr lang="ru-RU" sz="2400" dirty="0" smtClean="0">
                <a:latin typeface="Constantia" panose="02030602050306030303" pitchFamily="18" charset="0"/>
              </a:rPr>
              <a:t>навыков, связанных </a:t>
            </a:r>
            <a:r>
              <a:rPr lang="ru-RU" sz="2400" dirty="0">
                <a:latin typeface="Constantia" panose="02030602050306030303" pitchFamily="18" charset="0"/>
              </a:rPr>
              <a:t>с выполнением непосредственных </a:t>
            </a:r>
            <a:r>
              <a:rPr lang="ru-RU" sz="2400" dirty="0" smtClean="0">
                <a:latin typeface="Constantia" panose="02030602050306030303" pitchFamily="18" charset="0"/>
              </a:rPr>
              <a:t>задач;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onstantia" panose="02030602050306030303" pitchFamily="18" charset="0"/>
              </a:rPr>
              <a:t>  обеспечение равноправного общения </a:t>
            </a:r>
            <a:r>
              <a:rPr lang="ru-RU" sz="2400" dirty="0">
                <a:latin typeface="Constantia" panose="02030602050306030303" pitchFamily="18" charset="0"/>
              </a:rPr>
              <a:t>со </a:t>
            </a:r>
            <a:r>
              <a:rPr lang="ru-RU" sz="2400" dirty="0" smtClean="0">
                <a:latin typeface="Constantia" panose="02030602050306030303" pitchFamily="18" charset="0"/>
              </a:rPr>
              <a:t>всеми;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onstantia" panose="02030602050306030303" pitchFamily="18" charset="0"/>
              </a:rPr>
              <a:t>  доступная презентация новаций и инноваций  </a:t>
            </a:r>
            <a:endParaRPr lang="ru-RU" sz="2400" dirty="0">
              <a:latin typeface="Constantia" panose="0203060205030603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800" dirty="0">
              <a:latin typeface="Constantia" panose="0203060205030603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82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5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352927" cy="3672408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i="1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          Чрезвычайно </a:t>
            </a:r>
            <a:r>
              <a:rPr lang="ru-RU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важная вещь, которая передается </a:t>
            </a:r>
            <a:r>
              <a:rPr lang="ru-RU" sz="2400" i="1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….из </a:t>
            </a:r>
            <a:r>
              <a:rPr lang="ru-RU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поколения в поколение, это часть нашего национального культурного кода. </a:t>
            </a:r>
            <a:r>
              <a:rPr lang="ru-RU" sz="2400" i="1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Вот это </a:t>
            </a:r>
            <a:r>
              <a:rPr lang="ru-RU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есть </a:t>
            </a:r>
            <a:r>
              <a:rPr lang="ru-RU" sz="2400" i="1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наставничество</a:t>
            </a:r>
            <a:r>
              <a:rPr lang="ru-RU" sz="2000" i="1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. </a:t>
            </a:r>
          </a:p>
          <a:p>
            <a:pPr algn="r"/>
            <a:endParaRPr lang="ru-RU" sz="300" dirty="0">
              <a:latin typeface="Constantia" panose="02030602050306030303" pitchFamily="18" charset="0"/>
            </a:endParaRPr>
          </a:p>
          <a:p>
            <a:pPr algn="r"/>
            <a:r>
              <a:rPr lang="ru-RU" sz="2400" i="1" dirty="0" smtClean="0">
                <a:latin typeface="Constantia" panose="02030602050306030303" pitchFamily="18" charset="0"/>
              </a:rPr>
              <a:t>Вопросы </a:t>
            </a:r>
            <a:r>
              <a:rPr lang="ru-RU" sz="2400" i="1" dirty="0">
                <a:latin typeface="Constantia" panose="02030602050306030303" pitchFamily="18" charset="0"/>
              </a:rPr>
              <a:t>обучения, наставничества - это всегда обращение к </a:t>
            </a:r>
            <a:r>
              <a:rPr lang="ru-RU" sz="2400" i="1" dirty="0" smtClean="0">
                <a:latin typeface="Constantia" panose="02030602050306030303" pitchFamily="18" charset="0"/>
              </a:rPr>
              <a:t>будущему.  </a:t>
            </a:r>
            <a:r>
              <a:rPr lang="ru-RU" sz="2000" dirty="0" smtClean="0">
                <a:latin typeface="Constantia" panose="02030602050306030303" pitchFamily="18" charset="0"/>
              </a:rPr>
              <a:t> </a:t>
            </a:r>
          </a:p>
          <a:p>
            <a:pPr algn="r"/>
            <a:r>
              <a:rPr lang="ru-RU" sz="2000" b="0" dirty="0" smtClean="0"/>
              <a:t>  …</a:t>
            </a:r>
            <a:r>
              <a:rPr lang="ru-RU" sz="2400" i="1" dirty="0" smtClean="0">
                <a:latin typeface="Constantia" panose="02030602050306030303" pitchFamily="18" charset="0"/>
              </a:rPr>
              <a:t>традиции </a:t>
            </a:r>
            <a:r>
              <a:rPr lang="ru-RU" sz="2400" i="1" dirty="0">
                <a:latin typeface="Constantia" panose="02030602050306030303" pitchFamily="18" charset="0"/>
              </a:rPr>
              <a:t>наставничества в настоящий момент "крайне </a:t>
            </a:r>
            <a:r>
              <a:rPr lang="ru-RU" sz="2400" i="1" dirty="0" smtClean="0">
                <a:latin typeface="Constantia" panose="02030602050306030303" pitchFamily="18" charset="0"/>
              </a:rPr>
              <a:t>востребованы«</a:t>
            </a:r>
          </a:p>
          <a:p>
            <a:pPr algn="r"/>
            <a:r>
              <a:rPr lang="ru-RU" sz="2000" dirty="0" smtClean="0">
                <a:latin typeface="Constantia" panose="02030602050306030303" pitchFamily="18" charset="0"/>
              </a:rPr>
              <a:t>В.В</a:t>
            </a:r>
            <a:r>
              <a:rPr lang="ru-RU" sz="2000" dirty="0">
                <a:latin typeface="Constantia" panose="02030602050306030303" pitchFamily="18" charset="0"/>
              </a:rPr>
              <a:t>. Путин </a:t>
            </a:r>
          </a:p>
          <a:p>
            <a:pPr algn="r"/>
            <a:endParaRPr lang="ru-RU" sz="2000" dirty="0">
              <a:latin typeface="Constantia" panose="02030602050306030303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384"/>
            <a:ext cx="3102682" cy="1706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6104" cy="95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960" y="5085184"/>
            <a:ext cx="2400411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7099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21602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ОЖИДАЕМЫЕ РЕЗУЛЬТАТЫ для организации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32476" cy="41764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Constantia" panose="02030602050306030303" pitchFamily="18" charset="0"/>
              </a:rPr>
              <a:t>создание </a:t>
            </a:r>
            <a:r>
              <a:rPr lang="ru-RU" sz="1800" dirty="0">
                <a:latin typeface="Constantia" panose="02030602050306030303" pitchFamily="18" charset="0"/>
              </a:rPr>
              <a:t>сообществ </a:t>
            </a:r>
            <a:r>
              <a:rPr lang="ru-RU" sz="1800" dirty="0" smtClean="0">
                <a:latin typeface="Constantia" panose="02030602050306030303" pitchFamily="18" charset="0"/>
              </a:rPr>
              <a:t>субъектов образовательной деятельности и благодарных  выпускников</a:t>
            </a:r>
            <a:r>
              <a:rPr lang="ru-RU" sz="1800" dirty="0">
                <a:latin typeface="Constantia" panose="02030602050306030303" pitchFamily="18" charset="0"/>
              </a:rPr>
              <a:t>, открытых к взаимодействию </a:t>
            </a:r>
            <a:r>
              <a:rPr lang="ru-RU" sz="1800" dirty="0" smtClean="0">
                <a:latin typeface="Constantia" panose="02030602050306030303" pitchFamily="18" charset="0"/>
              </a:rPr>
              <a:t>и изменениям;</a:t>
            </a:r>
            <a:endParaRPr lang="ru-RU" sz="1800" dirty="0">
              <a:latin typeface="Constantia" panose="0203060205030603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Constantia" panose="02030602050306030303" pitchFamily="18" charset="0"/>
              </a:rPr>
              <a:t>вовлечение </a:t>
            </a:r>
            <a:r>
              <a:rPr lang="ru-RU" sz="1800" dirty="0">
                <a:latin typeface="Constantia" panose="02030602050306030303" pitchFamily="18" charset="0"/>
              </a:rPr>
              <a:t>участников в жизнь образовательной </a:t>
            </a:r>
            <a:r>
              <a:rPr lang="ru-RU" sz="1800" dirty="0" smtClean="0">
                <a:latin typeface="Constantia" panose="02030602050306030303" pitchFamily="18" charset="0"/>
              </a:rPr>
              <a:t>организации;</a:t>
            </a:r>
            <a:endParaRPr lang="ru-RU" sz="1800" dirty="0">
              <a:latin typeface="Constantia" panose="0203060205030603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Constantia" panose="02030602050306030303" pitchFamily="18" charset="0"/>
              </a:rPr>
              <a:t>большая </a:t>
            </a:r>
            <a:r>
              <a:rPr lang="ru-RU" sz="1800" dirty="0">
                <a:latin typeface="Constantia" panose="02030602050306030303" pitchFamily="18" charset="0"/>
              </a:rPr>
              <a:t>открытость </a:t>
            </a:r>
            <a:r>
              <a:rPr lang="ru-RU" sz="1800" dirty="0" smtClean="0">
                <a:latin typeface="Constantia" panose="02030602050306030303" pitchFamily="18" charset="0"/>
              </a:rPr>
              <a:t>ОО, </a:t>
            </a:r>
            <a:r>
              <a:rPr lang="ru-RU" sz="1800" dirty="0">
                <a:latin typeface="Constantia" panose="02030602050306030303" pitchFamily="18" charset="0"/>
              </a:rPr>
              <a:t>преодоление </a:t>
            </a:r>
            <a:r>
              <a:rPr lang="ru-RU" sz="1800" dirty="0" smtClean="0">
                <a:latin typeface="Constantia" panose="02030602050306030303" pitchFamily="18" charset="0"/>
              </a:rPr>
              <a:t>герметичности образовательного процесса;</a:t>
            </a:r>
            <a:endParaRPr lang="ru-RU" sz="1800" dirty="0">
              <a:latin typeface="Constantia" panose="0203060205030603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u="sng" dirty="0" smtClean="0">
                <a:latin typeface="Constantia" panose="02030602050306030303" pitchFamily="18" charset="0"/>
              </a:rPr>
              <a:t>формирование </a:t>
            </a:r>
            <a:r>
              <a:rPr lang="ru-RU" sz="1800" u="sng" dirty="0">
                <a:latin typeface="Constantia" panose="02030602050306030303" pitchFamily="18" charset="0"/>
              </a:rPr>
              <a:t>культуры наставничества, его ценностей и традиций;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Constantia" panose="02030602050306030303" pitchFamily="18" charset="0"/>
              </a:rPr>
              <a:t>улучшение </a:t>
            </a:r>
            <a:r>
              <a:rPr lang="ru-RU" sz="1800" dirty="0">
                <a:latin typeface="Constantia" panose="02030602050306030303" pitchFamily="18" charset="0"/>
              </a:rPr>
              <a:t>психологического климата в </a:t>
            </a:r>
            <a:r>
              <a:rPr lang="ru-RU" sz="1800" dirty="0" smtClean="0">
                <a:latin typeface="Constantia" panose="02030602050306030303" pitchFamily="18" charset="0"/>
              </a:rPr>
              <a:t>ОО;</a:t>
            </a:r>
            <a:endParaRPr lang="ru-RU" sz="1800" dirty="0">
              <a:latin typeface="Constantia" panose="0203060205030603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Constantia" panose="02030602050306030303" pitchFamily="18" charset="0"/>
              </a:rPr>
              <a:t>повышение </a:t>
            </a:r>
            <a:r>
              <a:rPr lang="ru-RU" sz="1800" dirty="0">
                <a:latin typeface="Constantia" panose="02030602050306030303" pitchFamily="18" charset="0"/>
              </a:rPr>
              <a:t>социального и профессионального благополучия </a:t>
            </a:r>
            <a:r>
              <a:rPr lang="ru-RU" sz="1800" dirty="0" smtClean="0">
                <a:latin typeface="Constantia" panose="02030602050306030303" pitchFamily="18" charset="0"/>
              </a:rPr>
              <a:t>внутри ОО</a:t>
            </a:r>
            <a:endParaRPr lang="ru-RU" sz="1800" dirty="0">
              <a:latin typeface="Constantia" panose="02030602050306030303" pitchFamily="18" charset="0"/>
            </a:endParaRPr>
          </a:p>
          <a:p>
            <a:pPr marL="0" indent="0"/>
            <a:r>
              <a:rPr lang="ru-RU" sz="1800" dirty="0" smtClean="0">
                <a:latin typeface="Constantia" panose="02030602050306030303" pitchFamily="18" charset="0"/>
              </a:rPr>
              <a:t>      и </a:t>
            </a:r>
            <a:r>
              <a:rPr lang="ru-RU" sz="1800" dirty="0">
                <a:latin typeface="Constantia" panose="02030602050306030303" pitchFamily="18" charset="0"/>
              </a:rPr>
              <a:t>сотрудничающего с ними социума;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Constantia" panose="02030602050306030303" pitchFamily="18" charset="0"/>
              </a:rPr>
              <a:t>появление доп. возможностей </a:t>
            </a:r>
            <a:r>
              <a:rPr lang="ru-RU" sz="1800" dirty="0">
                <a:latin typeface="Constantia" panose="02030602050306030303" pitchFamily="18" charset="0"/>
              </a:rPr>
              <a:t>и ресурсов для </a:t>
            </a:r>
            <a:r>
              <a:rPr lang="ru-RU" sz="1800" dirty="0" smtClean="0">
                <a:latin typeface="Constantia" panose="02030602050306030303" pitchFamily="18" charset="0"/>
              </a:rPr>
              <a:t>развития  ОО</a:t>
            </a:r>
            <a:r>
              <a:rPr lang="ru-RU" sz="1800" dirty="0">
                <a:latin typeface="Constantia" panose="02030602050306030303" pitchFamily="18" charset="0"/>
              </a:rPr>
              <a:t> </a:t>
            </a:r>
            <a:r>
              <a:rPr lang="ru-RU" sz="1050" dirty="0" smtClean="0">
                <a:latin typeface="Constantia" panose="02030602050306030303" pitchFamily="18" charset="0"/>
              </a:rPr>
              <a:t>(инвестиции</a:t>
            </a:r>
            <a:r>
              <a:rPr lang="ru-RU" sz="1050" dirty="0">
                <a:latin typeface="Constantia" panose="02030602050306030303" pitchFamily="18" charset="0"/>
              </a:rPr>
              <a:t>, гранты);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Constantia" panose="02030602050306030303" pitchFamily="18" charset="0"/>
              </a:rPr>
              <a:t>формирование </a:t>
            </a:r>
            <a:r>
              <a:rPr lang="ru-RU" sz="1800" dirty="0">
                <a:latin typeface="Constantia" panose="02030602050306030303" pitchFamily="18" charset="0"/>
              </a:rPr>
              <a:t>устойчивых связей с бизнесом, местным сообществом </a:t>
            </a:r>
            <a:r>
              <a:rPr lang="ru-RU" sz="1800" dirty="0" smtClean="0">
                <a:latin typeface="Constantia" panose="02030602050306030303" pitchFamily="18" charset="0"/>
              </a:rPr>
              <a:t>и с др. ОО</a:t>
            </a:r>
            <a:endParaRPr lang="ru-RU" dirty="0">
              <a:latin typeface="Constantia" panose="02030602050306030303" pitchFamily="18" charset="0"/>
            </a:endParaRPr>
          </a:p>
          <a:p>
            <a:r>
              <a:rPr lang="ru-RU" dirty="0" smtClean="0">
                <a:latin typeface="Constantia" panose="02030602050306030303" pitchFamily="18" charset="0"/>
              </a:rPr>
              <a:t> </a:t>
            </a:r>
            <a:endParaRPr lang="ru-RU" dirty="0">
              <a:latin typeface="Constantia" panose="02030602050306030303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392" y="32767"/>
            <a:ext cx="9382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4734" y="5275277"/>
            <a:ext cx="2402032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29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5492" y="1556791"/>
            <a:ext cx="7520940" cy="3096345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Constantia" panose="02030602050306030303" pitchFamily="18" charset="0"/>
              </a:rPr>
              <a:t>  </a:t>
            </a:r>
            <a:r>
              <a:rPr lang="ru-RU" sz="3600" dirty="0" smtClean="0">
                <a:latin typeface="Constantia" panose="02030602050306030303" pitchFamily="18" charset="0"/>
              </a:rPr>
              <a:t>Наставник  - это секретное оружие самых успешных людей планеты</a:t>
            </a:r>
          </a:p>
          <a:p>
            <a:pPr algn="r"/>
            <a:r>
              <a:rPr lang="ru-RU" sz="1800" b="0" dirty="0">
                <a:latin typeface="Constantia" panose="02030602050306030303" pitchFamily="18" charset="0"/>
              </a:rPr>
              <a:t>Николай </a:t>
            </a:r>
            <a:r>
              <a:rPr lang="ru-RU" sz="1800" b="0" dirty="0" err="1">
                <a:latin typeface="Constantia" panose="02030602050306030303" pitchFamily="18" charset="0"/>
              </a:rPr>
              <a:t>Латанский</a:t>
            </a:r>
            <a:r>
              <a:rPr lang="ru-RU" sz="1800" dirty="0" smtClean="0">
                <a:latin typeface="Constantia" panose="02030602050306030303" pitchFamily="18" charset="0"/>
              </a:rPr>
              <a:t> </a:t>
            </a:r>
            <a:endParaRPr lang="ru-RU" sz="1800" dirty="0">
              <a:latin typeface="Constantia" panose="020306020503060303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376" y="260648"/>
            <a:ext cx="9382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77125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1422"/>
            <a:ext cx="9144000" cy="687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80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280920" cy="504056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Наставничество </a:t>
            </a:r>
            <a:r>
              <a:rPr lang="ru-RU" sz="2400" dirty="0"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2400" b="0" dirty="0" smtClean="0"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невероятно мощная </a:t>
            </a:r>
            <a:r>
              <a:rPr lang="ru-RU" sz="2400" u="sng" dirty="0" smtClean="0"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форма психолого- педагогического сопровождения, </a:t>
            </a:r>
            <a:r>
              <a:rPr lang="ru-RU" sz="2400" b="0" dirty="0" smtClean="0"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оказывающая непосредственное влияние на </a:t>
            </a:r>
            <a:r>
              <a:rPr lang="ru-RU" sz="2800" b="0" i="1" dirty="0" smtClean="0"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личностное развитие</a:t>
            </a:r>
            <a:r>
              <a:rPr lang="ru-RU" sz="2400" b="0" dirty="0" smtClean="0"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которая может </a:t>
            </a:r>
            <a:r>
              <a:rPr lang="ru-RU" sz="2400" u="sng" dirty="0" smtClean="0"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привести к реальным сдвигам в формировании жизненных целей  и расстановке приоритетов</a:t>
            </a:r>
            <a:r>
              <a:rPr lang="ru-RU" sz="2400" dirty="0" smtClean="0"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у </a:t>
            </a:r>
            <a:r>
              <a:rPr lang="ru-RU" sz="2400" u="sng" dirty="0"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молодых специалистов в ДОУ.  </a:t>
            </a:r>
            <a:endParaRPr lang="ru-RU" sz="2400" u="sng" dirty="0" smtClean="0">
              <a:latin typeface="Constantia" panose="0203060205030603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400" u="sng" dirty="0" smtClean="0">
              <a:latin typeface="Constantia" panose="0203060205030603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Наставничество </a:t>
            </a:r>
            <a:r>
              <a:rPr lang="ru-RU" sz="2400" u="sng" dirty="0"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– это универсальная технология передачи  опыта, знаний, формирования навыков, компетенций, </a:t>
            </a:r>
            <a:r>
              <a:rPr lang="ru-RU" sz="2400" u="sng" dirty="0" err="1"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метакомпетенций</a:t>
            </a:r>
            <a:r>
              <a:rPr lang="ru-RU" sz="2400" u="sng" dirty="0"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и ценностей через неформальное </a:t>
            </a:r>
            <a:r>
              <a:rPr lang="ru-RU" sz="2400" u="sng" dirty="0" err="1"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взаимообогащающее</a:t>
            </a:r>
            <a:r>
              <a:rPr lang="ru-RU" sz="2400" u="sng" dirty="0">
                <a:latin typeface="Constantia" panose="020306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общение, основанное на доверии и партнерстве </a:t>
            </a:r>
          </a:p>
          <a:p>
            <a:endParaRPr lang="ru-RU" sz="2400" u="sng" dirty="0" smtClean="0">
              <a:latin typeface="Constantia" panose="0203060205030603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400" u="sng" dirty="0">
              <a:latin typeface="Constantia" panose="0203060205030603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/>
              <a:t> </a:t>
            </a:r>
          </a:p>
          <a:p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6104" cy="95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5229200"/>
            <a:ext cx="2402032" cy="13717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136904" cy="54864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История развития наставничества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69376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1566" y="197346"/>
            <a:ext cx="9382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87984" y="1048550"/>
            <a:ext cx="82626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>
                <a:latin typeface="Constantia" pitchFamily="18" charset="0"/>
              </a:rPr>
              <a:t>Древнегреческий философ Сократ считал главной задачей наставника пробуждение мощных душевных сил подопечного. Наставник, по мнению философа, помогает в самозарождении истины в сознании ученика. Современные наставники уже не просто обучают — они помогают раскрывать потенциал человека, определять его сильные и слабые стороны и указывать направление для развития. И речь не только о классическом образовании. Сегодня наставничество вышло за пределы образовательных учреждений и предприятий. К наставникам все чаще обращаются в индивидуальном порядке, а также на уровне крупных компаний. Понимая возросшую роль наставника и педагога в быстро меняющемся мире, президент России объявил 2023 г. Годом педагога и наставника.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8224" y="5250482"/>
            <a:ext cx="2402032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5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7948364" cy="548640"/>
          </a:xfrm>
        </p:spPr>
        <p:txBody>
          <a:bodyPr/>
          <a:lstStyle/>
          <a:p>
            <a:r>
              <a:rPr lang="ru-RU" b="1" dirty="0">
                <a:solidFill>
                  <a:srgbClr val="F96A1B">
                    <a:lumMod val="75000"/>
                  </a:srgbClr>
                </a:solidFill>
                <a:latin typeface="Constantia" panose="02030602050306030303" pitchFamily="18" charset="0"/>
              </a:rPr>
              <a:t>История развития наставничества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1019512"/>
            <a:ext cx="8715729" cy="4713744"/>
          </a:xfrm>
        </p:spPr>
        <p:txBody>
          <a:bodyPr>
            <a:normAutofit/>
          </a:bodyPr>
          <a:lstStyle/>
          <a:p>
            <a:pPr marL="0"/>
            <a:r>
              <a:rPr lang="ru-RU" sz="1800" b="0" dirty="0">
                <a:latin typeface="Constantia" pitchFamily="18" charset="0"/>
              </a:rPr>
              <a:t>Во все времена ученые и философы размышляли о роли и задачах наставника, учителя, педагога в воспитательном процессе. Например, чешский педагог и просветитель XVII в. Я.А. Коменский считал, что никто «не может сделать людей нравственными или благочестивыми, кроме нравственного и благочестивого учителя-наставника». По мнению просветителя, личность наставника — основа для профессионального и нравственного воспитания</a:t>
            </a:r>
            <a:r>
              <a:rPr lang="ru-RU" sz="1800" b="0" dirty="0" smtClean="0">
                <a:latin typeface="Constantia" pitchFamily="18" charset="0"/>
              </a:rPr>
              <a:t>.</a:t>
            </a:r>
          </a:p>
          <a:p>
            <a:pPr marL="0"/>
            <a:r>
              <a:rPr lang="ru-RU" sz="1800" b="0" dirty="0">
                <a:latin typeface="Constantia" pitchFamily="18" charset="0"/>
              </a:rPr>
              <a:t>Для российской педагогики проблема наставничества всегда оставалась предметом особого внимания. Например, в XIX в. о наставничестве размышлял К.Д. Ушинский. Основоположник отечественной педагогики подчеркивал, что существует прямая зависимость профессиональной адаптации личности от уровня педагогического мастерства и знаний наставника. «Дело воспитания состоит именно в том, чтобы воспитать такого человека, который вошел бы самостоятельной единицей в цифру общества», который был бы готов к «самостоятельной жизни в обществе», — писал Ушинский.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2" y="179532"/>
            <a:ext cx="938865" cy="9571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0" y="5201517"/>
            <a:ext cx="2402032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3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2636912"/>
            <a:ext cx="8682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onstantia" pitchFamily="18" charset="0"/>
              </a:rPr>
              <a:t>Цель  внедрения целевой модели наставничества </a:t>
            </a:r>
            <a:r>
              <a:rPr lang="ru-RU" b="1" dirty="0" smtClean="0">
                <a:latin typeface="Constantia" pitchFamily="18" charset="0"/>
              </a:rPr>
              <a:t>- </a:t>
            </a:r>
            <a:r>
              <a:rPr lang="ru-RU" b="1" u="sng" dirty="0" smtClean="0">
                <a:latin typeface="Constantia" pitchFamily="18" charset="0"/>
              </a:rPr>
              <a:t>максимально полное раскрытие потенциала личности наставляемого</a:t>
            </a:r>
            <a:r>
              <a:rPr lang="ru-RU" b="1" u="sng" dirty="0">
                <a:latin typeface="Constantia" pitchFamily="18" charset="0"/>
              </a:rPr>
              <a:t>,</a:t>
            </a:r>
            <a:r>
              <a:rPr lang="ru-RU" b="1" dirty="0">
                <a:latin typeface="Constantia" pitchFamily="18" charset="0"/>
              </a:rPr>
              <a:t> </a:t>
            </a:r>
            <a:r>
              <a:rPr lang="ru-RU" b="1" dirty="0" smtClean="0">
                <a:latin typeface="Constantia" pitchFamily="18" charset="0"/>
              </a:rPr>
              <a:t>необходимое для </a:t>
            </a:r>
            <a:r>
              <a:rPr lang="ru-RU" b="1" u="sng" dirty="0" smtClean="0">
                <a:latin typeface="Constantia" pitchFamily="18" charset="0"/>
              </a:rPr>
              <a:t>успешной личной и профессиональной самореализации в  современных условиях неопределенности</a:t>
            </a:r>
            <a:r>
              <a:rPr lang="ru-RU" b="1" dirty="0" smtClean="0">
                <a:latin typeface="Constantia" pitchFamily="18" charset="0"/>
              </a:rPr>
              <a:t>, а также создание условий для </a:t>
            </a:r>
            <a:r>
              <a:rPr lang="ru-RU" b="1" u="sng" dirty="0" smtClean="0">
                <a:latin typeface="Constantia" pitchFamily="18" charset="0"/>
              </a:rPr>
              <a:t>формирования эффективной системы поддержки, самоопределения и профессиональной ориентации всех обучающихся в возрасте от 10 лет, педагогических работников разных уровней образования и молодых специалистов</a:t>
            </a:r>
            <a:r>
              <a:rPr lang="ru-RU" b="1" dirty="0" smtClean="0">
                <a:latin typeface="Constantia" pitchFamily="18" charset="0"/>
              </a:rPr>
              <a:t>, проживающих на территории Российской Федерации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511907"/>
            <a:ext cx="763434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onstantia" pitchFamily="18" charset="0"/>
              </a:rPr>
              <a:t>Распоряжение </a:t>
            </a:r>
            <a:r>
              <a:rPr lang="ru-RU" b="1" dirty="0" err="1" smtClean="0">
                <a:latin typeface="Constantia" pitchFamily="18" charset="0"/>
              </a:rPr>
              <a:t>Минпросвещения</a:t>
            </a:r>
            <a:r>
              <a:rPr lang="ru-RU" b="1" dirty="0" smtClean="0">
                <a:latin typeface="Constantia" pitchFamily="18" charset="0"/>
              </a:rPr>
              <a:t> России от 25.12.2019 № Р-145 </a:t>
            </a:r>
          </a:p>
          <a:p>
            <a:r>
              <a:rPr lang="ru-RU" b="1" dirty="0" smtClean="0">
                <a:latin typeface="Constantia" pitchFamily="18" charset="0"/>
              </a:rPr>
              <a:t>«Об утверждении методологии (целевой модели)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программам среднего профессионального образования, в том числе с применением лучших практик обмена опытом между обучающимися»</a:t>
            </a:r>
            <a:endParaRPr lang="ru-RU" b="1" dirty="0">
              <a:latin typeface="Constantia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0067" y="188640"/>
            <a:ext cx="9382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Термины и понятия наставничества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Constantia" panose="02030602050306030303" pitchFamily="18" charset="0"/>
              </a:rPr>
              <a:t> </a:t>
            </a:r>
            <a:endParaRPr lang="ru-RU" sz="2000" dirty="0">
              <a:latin typeface="Constantia" panose="0203060205030603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328367"/>
              </p:ext>
            </p:extLst>
          </p:nvPr>
        </p:nvGraphicFramePr>
        <p:xfrm>
          <a:off x="899592" y="1628800"/>
          <a:ext cx="7008440" cy="4160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800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400" b="0" dirty="0" smtClean="0">
                          <a:latin typeface="Constantia" panose="02030602050306030303" pitchFamily="18" charset="0"/>
                        </a:rPr>
                        <a:t>Ментор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400" b="0" dirty="0" smtClean="0">
                          <a:latin typeface="Constantia" panose="02030602050306030303" pitchFamily="18" charset="0"/>
                        </a:rPr>
                        <a:t>Гуру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latin typeface="Constantia" panose="02030602050306030303" pitchFamily="18" charset="0"/>
                        </a:rPr>
                        <a:t>Мудрец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400" dirty="0" err="1" smtClean="0">
                          <a:latin typeface="Constantia" panose="02030602050306030303" pitchFamily="18" charset="0"/>
                        </a:rPr>
                        <a:t>Тьютор</a:t>
                      </a:r>
                      <a:endParaRPr lang="ru-RU" sz="2400" dirty="0" smtClean="0">
                        <a:latin typeface="Constantia" panose="0203060205030603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707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latin typeface="Constantia" panose="02030602050306030303" pitchFamily="18" charset="0"/>
                        </a:rPr>
                        <a:t>Учитель / педагог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latin typeface="Constantia" panose="02030602050306030303" pitchFamily="18" charset="0"/>
                        </a:rPr>
                        <a:t>Волонтер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latin typeface="Constantia" panose="02030602050306030303" pitchFamily="18" charset="0"/>
                        </a:rPr>
                        <a:t>Эксперт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latin typeface="Constantia" panose="02030602050306030303" pitchFamily="18" charset="0"/>
                        </a:rPr>
                        <a:t>Методист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latin typeface="Constantia" panose="02030602050306030303" pitchFamily="18" charset="0"/>
                        </a:rPr>
                        <a:t>Партнёр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800" b="1" dirty="0" smtClean="0">
                          <a:latin typeface="Constantia" panose="02030602050306030303" pitchFamily="18" charset="0"/>
                        </a:rPr>
                        <a:t>Куратор*</a:t>
                      </a:r>
                      <a:r>
                        <a:rPr lang="ru-RU" sz="2400" dirty="0" smtClean="0">
                          <a:latin typeface="Constantia" panose="02030602050306030303" pitchFamily="18" charset="0"/>
                        </a:rPr>
                        <a:t>/</a:t>
                      </a:r>
                      <a:r>
                        <a:rPr lang="ru-RU" sz="2400" dirty="0" err="1" smtClean="0">
                          <a:latin typeface="Constantia" panose="02030602050306030303" pitchFamily="18" charset="0"/>
                        </a:rPr>
                        <a:t>коуч</a:t>
                      </a:r>
                      <a:endParaRPr lang="ru-RU" sz="2400" dirty="0" smtClean="0">
                        <a:latin typeface="Constantia" panose="0203060205030603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178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latin typeface="Constantia" panose="02030602050306030303" pitchFamily="18" charset="0"/>
                        </a:rPr>
                        <a:t>Мастер /специалист </a:t>
                      </a:r>
                    </a:p>
                  </a:txBody>
                  <a:tcPr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800" b="1" dirty="0" smtClean="0">
                          <a:latin typeface="Constantia" panose="02030602050306030303" pitchFamily="18" charset="0"/>
                        </a:rPr>
                        <a:t>Наставник</a:t>
                      </a:r>
                      <a:r>
                        <a:rPr lang="ru-RU" sz="2400" dirty="0" smtClean="0">
                          <a:latin typeface="Constantia" panose="02030602050306030303" pitchFamily="18" charset="0"/>
                        </a:rPr>
                        <a:t> /шеф</a:t>
                      </a:r>
                    </a:p>
                  </a:txBody>
                  <a:tcPr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405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latin typeface="Constantia" panose="02030602050306030303" pitchFamily="18" charset="0"/>
                        </a:rPr>
                        <a:t>Индивидуальный</a:t>
                      </a:r>
                      <a:r>
                        <a:rPr lang="ru-RU" sz="2400" baseline="0" dirty="0" smtClean="0">
                          <a:latin typeface="Constantia" panose="02030602050306030303" pitchFamily="18" charset="0"/>
                        </a:rPr>
                        <a:t> образовательный маршрут педагога</a:t>
                      </a:r>
                      <a:endParaRPr lang="ru-RU" sz="2400" dirty="0" smtClean="0">
                        <a:latin typeface="Constantia" panose="0203060205030603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400" dirty="0" smtClean="0">
                          <a:latin typeface="Constantia" panose="02030602050306030303" pitchFamily="18" charset="0"/>
                        </a:rPr>
                        <a:t>Индивидуальное</a:t>
                      </a:r>
                      <a:r>
                        <a:rPr lang="ru-RU" sz="2400" baseline="0" dirty="0" smtClean="0">
                          <a:latin typeface="Constantia" panose="02030602050306030303" pitchFamily="18" charset="0"/>
                        </a:rPr>
                        <a:t> ученичество/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baseline="0" dirty="0" smtClean="0">
                          <a:latin typeface="Constantia" panose="02030602050306030303" pitchFamily="18" charset="0"/>
                        </a:rPr>
                        <a:t>   </a:t>
                      </a:r>
                      <a:r>
                        <a:rPr lang="ru-RU" sz="2800" b="1" baseline="0" dirty="0" smtClean="0">
                          <a:latin typeface="Constantia" panose="02030602050306030303" pitchFamily="18" charset="0"/>
                        </a:rPr>
                        <a:t>наставляемый</a:t>
                      </a:r>
                      <a:endParaRPr lang="ru-RU" sz="2800" b="1" dirty="0" smtClean="0">
                        <a:latin typeface="Constantia" panose="0203060205030603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93821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9865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098158"/>
              </p:ext>
            </p:extLst>
          </p:nvPr>
        </p:nvGraphicFramePr>
        <p:xfrm>
          <a:off x="611560" y="1556792"/>
          <a:ext cx="7957443" cy="338437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642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4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94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Наставничество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trike="sng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2400" b="1" strike="sng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наставничество/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функции куратора </a:t>
                      </a:r>
                      <a:endParaRPr lang="ru-RU" sz="1600" i="1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056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dirty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Двусторонние </a:t>
                      </a:r>
                      <a:r>
                        <a:rPr lang="ru-RU" sz="1600" b="1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отношения</a:t>
                      </a:r>
                      <a:endParaRPr lang="ru-RU" sz="14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Консультирование</a:t>
                      </a:r>
                      <a:endParaRPr lang="ru-RU" sz="14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8056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dirty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Наращивание потенциала и </a:t>
                      </a:r>
                      <a:r>
                        <a:rPr lang="ru-RU" sz="1600" b="1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навыков</a:t>
                      </a:r>
                      <a:endParaRPr lang="ru-RU" sz="14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dirty="0" err="1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Коучинг</a:t>
                      </a:r>
                      <a:endParaRPr lang="ru-RU" sz="14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8056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dirty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Формирование уверенности в </a:t>
                      </a:r>
                      <a:r>
                        <a:rPr lang="ru-RU" sz="1600" b="1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себе</a:t>
                      </a:r>
                      <a:endParaRPr lang="ru-RU" sz="14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dirty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Фокус на </a:t>
                      </a:r>
                      <a:r>
                        <a:rPr lang="ru-RU" sz="1600" b="1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деталях / анализ</a:t>
                      </a:r>
                      <a:endParaRPr lang="ru-RU" sz="14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8056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dirty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Доверие и </a:t>
                      </a:r>
                      <a:r>
                        <a:rPr lang="ru-RU" sz="1600" b="1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поддержка</a:t>
                      </a:r>
                      <a:endParaRPr lang="ru-RU" sz="14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dirty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Прямая </a:t>
                      </a:r>
                      <a:r>
                        <a:rPr lang="ru-RU" sz="1600" b="1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протекция</a:t>
                      </a:r>
                      <a:endParaRPr lang="ru-RU" sz="14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8056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dirty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Взаимный </a:t>
                      </a:r>
                      <a:r>
                        <a:rPr lang="ru-RU" sz="1600" b="1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опыт</a:t>
                      </a:r>
                      <a:r>
                        <a:rPr lang="ru-RU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600" b="1" dirty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Обсуждение с </a:t>
                      </a:r>
                      <a:r>
                        <a:rPr lang="ru-RU" sz="1600" b="1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коллегами</a:t>
                      </a:r>
                      <a:r>
                        <a:rPr lang="ru-RU" sz="1600" dirty="0" smtClean="0"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11771" y="919124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Особенности наставничества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400" y="260648"/>
            <a:ext cx="7747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1443</TotalTime>
  <Words>1994</Words>
  <Application>Microsoft Office PowerPoint</Application>
  <PresentationFormat>Экран (4:3)</PresentationFormat>
  <Paragraphs>258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Углы</vt:lpstr>
      <vt:lpstr>условия  успешного наставничества  </vt:lpstr>
      <vt:lpstr>Презентация PowerPoint</vt:lpstr>
      <vt:lpstr>Презентация PowerPoint</vt:lpstr>
      <vt:lpstr>Презентация PowerPoint</vt:lpstr>
      <vt:lpstr>История развития наставничества</vt:lpstr>
      <vt:lpstr>История развития наставничества</vt:lpstr>
      <vt:lpstr>Презентация PowerPoint</vt:lpstr>
      <vt:lpstr> Термины и понятия наставничества   </vt:lpstr>
      <vt:lpstr>Презентация PowerPoint</vt:lpstr>
      <vt:lpstr>Презентация PowerPoint</vt:lpstr>
      <vt:lpstr>   Профессиональные и личные качества  наставника</vt:lpstr>
      <vt:lpstr>Презентация PowerPoint</vt:lpstr>
      <vt:lpstr>Ключевая форма наставничества в ДОУ </vt:lpstr>
      <vt:lpstr>Модели наставничества </vt:lpstr>
      <vt:lpstr>Презентация PowerPoint</vt:lpstr>
      <vt:lpstr>Презентация PowerPoint</vt:lpstr>
      <vt:lpstr>Презентация PowerPoint</vt:lpstr>
      <vt:lpstr>1. Подготовка условий для запуска программы  наставничества</vt:lpstr>
      <vt:lpstr> 2. Формирование базы наставляемых </vt:lpstr>
      <vt:lpstr> 3. Формирование базы наставников </vt:lpstr>
      <vt:lpstr> 4. Отбор и обучение наставников </vt:lpstr>
      <vt:lpstr>5 . Формирование наставнических пар / групп </vt:lpstr>
      <vt:lpstr>6. Организация работы наставнических пар/групп</vt:lpstr>
      <vt:lpstr>Список тем каждой из шести встреч в рамках программы</vt:lpstr>
      <vt:lpstr>Техники работы с наставниками </vt:lpstr>
      <vt:lpstr>Структура</vt:lpstr>
      <vt:lpstr>Презентация PowerPoint</vt:lpstr>
      <vt:lpstr> 7. Завершение наставничества </vt:lpstr>
      <vt:lpstr>ОЖИДАЕМЫЕ РЕЗУЛЬТАТЫ для участников</vt:lpstr>
      <vt:lpstr> ОЖИДАЕМЫЕ РЕЗУЛЬТАТЫ для организации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Acer062019</dc:creator>
  <cp:lastModifiedBy>ASUS</cp:lastModifiedBy>
  <cp:revision>104</cp:revision>
  <cp:lastPrinted>2023-03-31T12:13:23Z</cp:lastPrinted>
  <dcterms:created xsi:type="dcterms:W3CDTF">2021-09-23T04:56:58Z</dcterms:created>
  <dcterms:modified xsi:type="dcterms:W3CDTF">2023-05-10T12:31:18Z</dcterms:modified>
</cp:coreProperties>
</file>