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85" r:id="rId5"/>
    <p:sldId id="286" r:id="rId6"/>
    <p:sldId id="267" r:id="rId7"/>
    <p:sldId id="272" r:id="rId8"/>
    <p:sldId id="270" r:id="rId9"/>
    <p:sldId id="271" r:id="rId10"/>
    <p:sldId id="259" r:id="rId11"/>
    <p:sldId id="260" r:id="rId12"/>
    <p:sldId id="261" r:id="rId13"/>
    <p:sldId id="273" r:id="rId14"/>
    <p:sldId id="274" r:id="rId15"/>
    <p:sldId id="280" r:id="rId16"/>
    <p:sldId id="263" r:id="rId17"/>
    <p:sldId id="275" r:id="rId18"/>
    <p:sldId id="268" r:id="rId19"/>
    <p:sldId id="265" r:id="rId20"/>
    <p:sldId id="276" r:id="rId21"/>
    <p:sldId id="278" r:id="rId22"/>
    <p:sldId id="266" r:id="rId23"/>
    <p:sldId id="283" r:id="rId24"/>
  </p:sldIdLst>
  <p:sldSz cx="12168188" cy="6858000"/>
  <p:notesSz cx="6888163" cy="10020300"/>
  <p:embeddedFontLst>
    <p:embeddedFont>
      <p:font typeface="Rasa" panose="020B0604020202020204" charset="0"/>
      <p:regular r:id="rId26"/>
      <p:bold r:id="rId27"/>
    </p:embeddedFont>
    <p:embeddedFont>
      <p:font typeface="Rasa Light" panose="020B0604020202020204" charset="0"/>
      <p:regular r:id="rId28"/>
      <p:bold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MM3dKl6tB2KvBe2vjAJnbuxp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6" y="1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н.э. приятные</c:v>
          </c:tx>
          <c:invertIfNegative val="0"/>
          <c:val>
            <c:numLit>
              <c:formatCode>General</c:formatCode>
              <c:ptCount val="1"/>
              <c:pt idx="0">
                <c:v>47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2C-46BC-AB8D-09700879E3D5}"/>
            </c:ext>
          </c:extLst>
        </c:ser>
        <c:ser>
          <c:idx val="1"/>
          <c:order val="1"/>
          <c:tx>
            <c:v>в.н приятные</c:v>
          </c:tx>
          <c:invertIfNegative val="0"/>
          <c:val>
            <c:numLit>
              <c:formatCode>General</c:formatCode>
              <c:ptCount val="1"/>
              <c:pt idx="0">
                <c:v>73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2C-46BC-AB8D-09700879E3D5}"/>
            </c:ext>
          </c:extLst>
        </c:ser>
        <c:ser>
          <c:idx val="2"/>
          <c:order val="2"/>
          <c:tx>
            <c:v>в.э неприятные</c:v>
          </c:tx>
          <c:invertIfNegative val="0"/>
          <c:val>
            <c:numLit>
              <c:formatCode>General</c:formatCode>
              <c:ptCount val="1"/>
              <c:pt idx="0">
                <c:v>43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2C-46BC-AB8D-09700879E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126784"/>
        <c:axId val="69132672"/>
      </c:barChart>
      <c:catAx>
        <c:axId val="69126784"/>
        <c:scaling>
          <c:orientation val="minMax"/>
        </c:scaling>
        <c:delete val="0"/>
        <c:axPos val="l"/>
        <c:majorTickMark val="out"/>
        <c:minorTickMark val="none"/>
        <c:tickLblPos val="nextTo"/>
        <c:crossAx val="69132672"/>
        <c:crosses val="autoZero"/>
        <c:auto val="1"/>
        <c:lblAlgn val="ctr"/>
        <c:lblOffset val="100"/>
        <c:noMultiLvlLbl val="0"/>
      </c:catAx>
      <c:valAx>
        <c:axId val="69132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9126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н.э приятные</c:v>
          </c:tx>
          <c:invertIfNegative val="0"/>
          <c:val>
            <c:numLit>
              <c:formatCode>General</c:formatCode>
              <c:ptCount val="1"/>
              <c:pt idx="0">
                <c:v>66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EB-4297-8B9F-943911AC632B}"/>
            </c:ext>
          </c:extLst>
        </c:ser>
        <c:ser>
          <c:idx val="1"/>
          <c:order val="1"/>
          <c:tx>
            <c:v>в.э. приятные</c:v>
          </c:tx>
          <c:invertIfNegative val="0"/>
          <c:val>
            <c:numLit>
              <c:formatCode>General</c:formatCode>
              <c:ptCount val="1"/>
              <c:pt idx="0">
                <c:v>34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EB-4297-8B9F-943911AC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10432"/>
        <c:axId val="69836800"/>
      </c:barChart>
      <c:catAx>
        <c:axId val="69810432"/>
        <c:scaling>
          <c:orientation val="minMax"/>
        </c:scaling>
        <c:delete val="0"/>
        <c:axPos val="l"/>
        <c:majorTickMark val="out"/>
        <c:minorTickMark val="none"/>
        <c:tickLblPos val="nextTo"/>
        <c:crossAx val="69836800"/>
        <c:crosses val="autoZero"/>
        <c:auto val="1"/>
        <c:lblAlgn val="ctr"/>
        <c:lblOffset val="100"/>
        <c:noMultiLvlLbl val="0"/>
      </c:catAx>
      <c:valAx>
        <c:axId val="69836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981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1"/>
          <c:order val="0"/>
          <c:tx>
            <c:v>управляющая команда</c:v>
          </c:tx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среды'!$B$107:$B$118</c:f>
              <c:numCache>
                <c:formatCode>General</c:formatCode>
                <c:ptCount val="12"/>
                <c:pt idx="0">
                  <c:v>5.7</c:v>
                </c:pt>
                <c:pt idx="1">
                  <c:v>6.25</c:v>
                </c:pt>
                <c:pt idx="2">
                  <c:v>4.8499999999999996</c:v>
                </c:pt>
                <c:pt idx="3">
                  <c:v>3.8749999999999987</c:v>
                </c:pt>
                <c:pt idx="4">
                  <c:v>3.8499999999999988</c:v>
                </c:pt>
                <c:pt idx="5">
                  <c:v>4.75</c:v>
                </c:pt>
                <c:pt idx="6">
                  <c:v>3.5</c:v>
                </c:pt>
                <c:pt idx="7">
                  <c:v>3.1</c:v>
                </c:pt>
                <c:pt idx="8">
                  <c:v>6</c:v>
                </c:pt>
                <c:pt idx="9">
                  <c:v>3.15</c:v>
                </c:pt>
                <c:pt idx="10">
                  <c:v>1.25</c:v>
                </c:pt>
                <c:pt idx="11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99-4502-8981-7C6234F164BE}"/>
            </c:ext>
          </c:extLst>
        </c:ser>
        <c:ser>
          <c:idx val="2"/>
          <c:order val="1"/>
          <c:tx>
            <c:v>Педагоги</c:v>
          </c:tx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среды'!$C$107:$C$118</c:f>
              <c:numCache>
                <c:formatCode>General</c:formatCode>
                <c:ptCount val="12"/>
                <c:pt idx="0">
                  <c:v>4.6399999999999997</c:v>
                </c:pt>
                <c:pt idx="1">
                  <c:v>6.4</c:v>
                </c:pt>
                <c:pt idx="2">
                  <c:v>4.95</c:v>
                </c:pt>
                <c:pt idx="3">
                  <c:v>5.6199999999999966</c:v>
                </c:pt>
                <c:pt idx="4">
                  <c:v>5.1599999999999975</c:v>
                </c:pt>
                <c:pt idx="5">
                  <c:v>6.75</c:v>
                </c:pt>
                <c:pt idx="6">
                  <c:v>3.72</c:v>
                </c:pt>
                <c:pt idx="7">
                  <c:v>1.9700000000000029</c:v>
                </c:pt>
                <c:pt idx="8">
                  <c:v>4.54</c:v>
                </c:pt>
                <c:pt idx="9">
                  <c:v>6.29</c:v>
                </c:pt>
                <c:pt idx="10">
                  <c:v>2.54</c:v>
                </c:pt>
                <c:pt idx="1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99-4502-8981-7C6234F164BE}"/>
            </c:ext>
          </c:extLst>
        </c:ser>
        <c:ser>
          <c:idx val="3"/>
          <c:order val="2"/>
          <c:tx>
            <c:v>Родители</c:v>
          </c:tx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среды'!$D$107:$D$118</c:f>
              <c:numCache>
                <c:formatCode>General</c:formatCode>
                <c:ptCount val="12"/>
                <c:pt idx="0">
                  <c:v>4.4000000000000004</c:v>
                </c:pt>
                <c:pt idx="1">
                  <c:v>4.3</c:v>
                </c:pt>
                <c:pt idx="2">
                  <c:v>3.7</c:v>
                </c:pt>
                <c:pt idx="3">
                  <c:v>3.9</c:v>
                </c:pt>
                <c:pt idx="4">
                  <c:v>4</c:v>
                </c:pt>
                <c:pt idx="5">
                  <c:v>6.7</c:v>
                </c:pt>
                <c:pt idx="6">
                  <c:v>4.3</c:v>
                </c:pt>
                <c:pt idx="7">
                  <c:v>2</c:v>
                </c:pt>
                <c:pt idx="8">
                  <c:v>4.5</c:v>
                </c:pt>
                <c:pt idx="9">
                  <c:v>5.2</c:v>
                </c:pt>
                <c:pt idx="10">
                  <c:v>1.7500000000000004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99-4502-8981-7C6234F164BE}"/>
            </c:ext>
          </c:extLst>
        </c:ser>
        <c:ser>
          <c:idx val="4"/>
          <c:order val="3"/>
          <c:tx>
            <c:v>СПЕЦИАЛИСТЫ</c:v>
          </c:tx>
          <c:cat>
            <c:strRef>
              <c:f>'Анализ школьной среды'!$A$107:$A$118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'Анализ школьной среды'!$E$107:$E$118</c:f>
              <c:numCache>
                <c:formatCode>General</c:formatCode>
                <c:ptCount val="12"/>
                <c:pt idx="0">
                  <c:v>5.8599999999999985</c:v>
                </c:pt>
                <c:pt idx="1">
                  <c:v>6.85</c:v>
                </c:pt>
                <c:pt idx="2">
                  <c:v>6.4700000000000024</c:v>
                </c:pt>
                <c:pt idx="3">
                  <c:v>6.79</c:v>
                </c:pt>
                <c:pt idx="4">
                  <c:v>5.6</c:v>
                </c:pt>
                <c:pt idx="5">
                  <c:v>9</c:v>
                </c:pt>
                <c:pt idx="6">
                  <c:v>5.1499999999999995</c:v>
                </c:pt>
                <c:pt idx="7">
                  <c:v>2.6749999999999998</c:v>
                </c:pt>
                <c:pt idx="8">
                  <c:v>7.2700000000000014</c:v>
                </c:pt>
                <c:pt idx="9">
                  <c:v>6.7</c:v>
                </c:pt>
                <c:pt idx="10">
                  <c:v>1.7600000000000005</c:v>
                </c:pt>
                <c:pt idx="11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99-4502-8981-7C6234F16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715072"/>
        <c:axId val="69716608"/>
      </c:radarChart>
      <c:catAx>
        <c:axId val="6971507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716608"/>
        <c:crosses val="autoZero"/>
        <c:auto val="1"/>
        <c:lblAlgn val="ctr"/>
        <c:lblOffset val="100"/>
        <c:noMultiLvlLbl val="0"/>
      </c:catAx>
      <c:valAx>
        <c:axId val="6971660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69715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196CF-BB26-475C-BD0D-E6039D823A2E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9D2A037-893A-4DFD-818D-4313A33ECED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данном этапе в ДОУ преобладает карьерная и догматическая среда, в которой личность характеризуется зависимой от внешних стимулов и пассивной позицией, сниженными показателями мотивационной сферы.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8A0BD8A-71D0-4C79-B37A-2DF0F987AC51}" type="parTrans" cxnId="{1BF35A24-54D4-4861-A271-DD79997E5285}">
      <dgm:prSet/>
      <dgm:spPr/>
      <dgm:t>
        <a:bodyPr/>
        <a:lstStyle/>
        <a:p>
          <a:endParaRPr lang="ru-RU"/>
        </a:p>
      </dgm:t>
    </dgm:pt>
    <dgm:pt modelId="{718661E0-BFEB-4A9C-8B66-24E063EBBE8C}" type="sibTrans" cxnId="{1BF35A24-54D4-4861-A271-DD79997E5285}">
      <dgm:prSet/>
      <dgm:spPr/>
      <dgm:t>
        <a:bodyPr/>
        <a:lstStyle/>
        <a:p>
          <a:endParaRPr lang="ru-RU"/>
        </a:p>
      </dgm:t>
    </dgm:pt>
    <dgm:pt modelId="{CE693B71-9FCF-49A6-9231-96DD18847A3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«Карьерная» образовательная среда  не может обеспечить свободу индивидуального профессионального развития педагогов, а значит, и личностного развития воспитанников.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C8BDC5-7F1D-4C97-AA45-1394B85B274A}" type="parTrans" cxnId="{FFDC4A9D-0BCE-4F33-A0DE-8B3827DD6BCE}">
      <dgm:prSet/>
      <dgm:spPr/>
      <dgm:t>
        <a:bodyPr/>
        <a:lstStyle/>
        <a:p>
          <a:endParaRPr lang="ru-RU"/>
        </a:p>
      </dgm:t>
    </dgm:pt>
    <dgm:pt modelId="{695EA3F2-5AC7-46DE-AAE4-F4F97B194967}" type="sibTrans" cxnId="{FFDC4A9D-0BCE-4F33-A0DE-8B3827DD6BCE}">
      <dgm:prSet/>
      <dgm:spPr/>
      <dgm:t>
        <a:bodyPr/>
        <a:lstStyle/>
        <a:p>
          <a:endParaRPr lang="ru-RU"/>
        </a:p>
      </dgm:t>
    </dgm:pt>
    <dgm:pt modelId="{7AF36723-6CE7-429B-842C-66D4A621481A}" type="pres">
      <dgm:prSet presAssocID="{5C6196CF-BB26-475C-BD0D-E6039D823A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BAA04-F6CD-4445-965C-997682BF7FD0}" type="pres">
      <dgm:prSet presAssocID="{E9D2A037-893A-4DFD-818D-4313A33ECED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27F66-CE5C-4B0B-9A02-8D6E9E850ACB}" type="pres">
      <dgm:prSet presAssocID="{CE693B71-9FCF-49A6-9231-96DD18847A30}" presName="arrow" presStyleLbl="node1" presStyleIdx="1" presStyleCnt="2" custScaleY="100102" custRadScaleRad="119825" custRadScaleInc="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DC4A9D-0BCE-4F33-A0DE-8B3827DD6BCE}" srcId="{5C6196CF-BB26-475C-BD0D-E6039D823A2E}" destId="{CE693B71-9FCF-49A6-9231-96DD18847A30}" srcOrd="1" destOrd="0" parTransId="{96C8BDC5-7F1D-4C97-AA45-1394B85B274A}" sibTransId="{695EA3F2-5AC7-46DE-AAE4-F4F97B194967}"/>
    <dgm:cxn modelId="{6F7B6086-9E66-4536-86CC-45E3C14B16B4}" type="presOf" srcId="{E9D2A037-893A-4DFD-818D-4313A33ECEDA}" destId="{FEABAA04-F6CD-4445-965C-997682BF7FD0}" srcOrd="0" destOrd="0" presId="urn:microsoft.com/office/officeart/2005/8/layout/arrow5"/>
    <dgm:cxn modelId="{BE86E552-7D31-4A4B-B5C4-97B248532307}" type="presOf" srcId="{CE693B71-9FCF-49A6-9231-96DD18847A30}" destId="{E6D27F66-CE5C-4B0B-9A02-8D6E9E850ACB}" srcOrd="0" destOrd="0" presId="urn:microsoft.com/office/officeart/2005/8/layout/arrow5"/>
    <dgm:cxn modelId="{0BAA3658-9C55-4A72-B022-8E58EA00B695}" type="presOf" srcId="{5C6196CF-BB26-475C-BD0D-E6039D823A2E}" destId="{7AF36723-6CE7-429B-842C-66D4A621481A}" srcOrd="0" destOrd="0" presId="urn:microsoft.com/office/officeart/2005/8/layout/arrow5"/>
    <dgm:cxn modelId="{1BF35A24-54D4-4861-A271-DD79997E5285}" srcId="{5C6196CF-BB26-475C-BD0D-E6039D823A2E}" destId="{E9D2A037-893A-4DFD-818D-4313A33ECEDA}" srcOrd="0" destOrd="0" parTransId="{38A0BD8A-71D0-4C79-B37A-2DF0F987AC51}" sibTransId="{718661E0-BFEB-4A9C-8B66-24E063EBBE8C}"/>
    <dgm:cxn modelId="{D3C9CD1B-D308-4708-A919-089ED42DD113}" type="presParOf" srcId="{7AF36723-6CE7-429B-842C-66D4A621481A}" destId="{FEABAA04-F6CD-4445-965C-997682BF7FD0}" srcOrd="0" destOrd="0" presId="urn:microsoft.com/office/officeart/2005/8/layout/arrow5"/>
    <dgm:cxn modelId="{61749B3C-5E8D-4E9B-AE53-112880F742EC}" type="presParOf" srcId="{7AF36723-6CE7-429B-842C-66D4A621481A}" destId="{E6D27F66-CE5C-4B0B-9A02-8D6E9E850AC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607D3-EF13-4223-B9DB-BF1B0EB2F1B1}" type="doc">
      <dgm:prSet loTypeId="urn:microsoft.com/office/officeart/2005/8/layout/chevron2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38A9F96-35D6-4FB1-B71A-1D04EDBC6C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DE38A-9717-4B73-B0FA-C234E22DD14B}" type="parTrans" cxnId="{04E18EF0-F0CC-436C-8157-4D93BFB44905}">
      <dgm:prSet/>
      <dgm:spPr/>
      <dgm:t>
        <a:bodyPr/>
        <a:lstStyle/>
        <a:p>
          <a:endParaRPr lang="ru-RU"/>
        </a:p>
      </dgm:t>
    </dgm:pt>
    <dgm:pt modelId="{4381A3B4-603F-4ACC-9934-195466FFEF55}" type="sibTrans" cxnId="{04E18EF0-F0CC-436C-8157-4D93BFB44905}">
      <dgm:prSet/>
      <dgm:spPr/>
      <dgm:t>
        <a:bodyPr/>
        <a:lstStyle/>
        <a:p>
          <a:endParaRPr lang="ru-RU"/>
        </a:p>
      </dgm:t>
    </dgm:pt>
    <dgm:pt modelId="{467E6E6E-DB0D-4085-B373-B06757789FB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Нормативно-правовая база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6F63A-128A-4747-85B6-5BB6F0C8145A}" type="parTrans" cxnId="{DC774D66-9BD8-4A94-8FB2-2DAB2CB5521D}">
      <dgm:prSet/>
      <dgm:spPr/>
      <dgm:t>
        <a:bodyPr/>
        <a:lstStyle/>
        <a:p>
          <a:endParaRPr lang="ru-RU"/>
        </a:p>
      </dgm:t>
    </dgm:pt>
    <dgm:pt modelId="{4D8836BF-7D3D-4C16-B415-2E121AEECB09}" type="sibTrans" cxnId="{DC774D66-9BD8-4A94-8FB2-2DAB2CB5521D}">
      <dgm:prSet/>
      <dgm:spPr/>
      <dgm:t>
        <a:bodyPr/>
        <a:lstStyle/>
        <a:p>
          <a:endParaRPr lang="ru-RU"/>
        </a:p>
      </dgm:t>
    </dgm:pt>
    <dgm:pt modelId="{9258ECA4-77AB-4782-8F66-C1122C9663E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Фото, видео и печатные материалы, отражающие ход реализации проекта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1F9FA-433B-4A30-8B83-8A36D9FAB408}" type="parTrans" cxnId="{42C4D43F-ED0A-4EE9-9860-2A1EC755112C}">
      <dgm:prSet/>
      <dgm:spPr/>
      <dgm:t>
        <a:bodyPr/>
        <a:lstStyle/>
        <a:p>
          <a:endParaRPr lang="ru-RU"/>
        </a:p>
      </dgm:t>
    </dgm:pt>
    <dgm:pt modelId="{BFB73D75-BBF6-44BE-A67D-2FE642D578C2}" type="sibTrans" cxnId="{42C4D43F-ED0A-4EE9-9860-2A1EC755112C}">
      <dgm:prSet/>
      <dgm:spPr/>
      <dgm:t>
        <a:bodyPr/>
        <a:lstStyle/>
        <a:p>
          <a:endParaRPr lang="ru-RU"/>
        </a:p>
      </dgm:t>
    </dgm:pt>
    <dgm:pt modelId="{EB40988D-E17B-4BDC-B768-50B16E4876F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E7681-C348-460E-BD7B-135947ED40E1}" type="parTrans" cxnId="{D2643B0A-3479-4509-A509-7DB0226D2CE0}">
      <dgm:prSet/>
      <dgm:spPr/>
      <dgm:t>
        <a:bodyPr/>
        <a:lstStyle/>
        <a:p>
          <a:endParaRPr lang="ru-RU"/>
        </a:p>
      </dgm:t>
    </dgm:pt>
    <dgm:pt modelId="{AC05AB02-7EC5-4755-8A59-116CE91D3573}" type="sibTrans" cxnId="{D2643B0A-3479-4509-A509-7DB0226D2CE0}">
      <dgm:prSet/>
      <dgm:spPr/>
      <dgm:t>
        <a:bodyPr/>
        <a:lstStyle/>
        <a:p>
          <a:endParaRPr lang="ru-RU"/>
        </a:p>
      </dgm:t>
    </dgm:pt>
    <dgm:pt modelId="{C49BEF1D-87AF-4C3E-BC5F-C4B73931EF1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компетентность педагогов про проектированию и созданию ЛРОС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B5F03-216F-46EE-A352-1AE1E02D5628}" type="parTrans" cxnId="{295C7E13-BF50-49BC-8831-48C87112396E}">
      <dgm:prSet/>
      <dgm:spPr/>
      <dgm:t>
        <a:bodyPr/>
        <a:lstStyle/>
        <a:p>
          <a:endParaRPr lang="ru-RU"/>
        </a:p>
      </dgm:t>
    </dgm:pt>
    <dgm:pt modelId="{6EA76286-27D8-4F84-B926-4E8C17D56800}" type="sibTrans" cxnId="{295C7E13-BF50-49BC-8831-48C87112396E}">
      <dgm:prSet/>
      <dgm:spPr/>
      <dgm:t>
        <a:bodyPr/>
        <a:lstStyle/>
        <a:p>
          <a:endParaRPr lang="ru-RU"/>
        </a:p>
      </dgm:t>
    </dgm:pt>
    <dgm:pt modelId="{E2C4DBB5-F765-4FF5-9F98-3614D3546E80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личностного потенциала всех участников образовательных отношений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20C59-CAF6-4F87-9D50-49657758E9BC}" type="parTrans" cxnId="{D1F0923A-1CB6-4BA7-B037-981007E307BD}">
      <dgm:prSet/>
      <dgm:spPr/>
      <dgm:t>
        <a:bodyPr/>
        <a:lstStyle/>
        <a:p>
          <a:endParaRPr lang="ru-RU"/>
        </a:p>
      </dgm:t>
    </dgm:pt>
    <dgm:pt modelId="{D2349FBC-593E-45BF-BCCE-5BBD937869AD}" type="sibTrans" cxnId="{D1F0923A-1CB6-4BA7-B037-981007E307BD}">
      <dgm:prSet/>
      <dgm:spPr/>
      <dgm:t>
        <a:bodyPr/>
        <a:lstStyle/>
        <a:p>
          <a:endParaRPr lang="ru-RU"/>
        </a:p>
      </dgm:t>
    </dgm:pt>
    <dgm:pt modelId="{C3672897-6440-4A22-8EBF-EEBC086D35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F6F54-73C0-4070-A662-F4283756CC94}" type="parTrans" cxnId="{BD275C5A-B666-4F8D-9ED4-D0E0158BA9FF}">
      <dgm:prSet/>
      <dgm:spPr/>
      <dgm:t>
        <a:bodyPr/>
        <a:lstStyle/>
        <a:p>
          <a:endParaRPr lang="ru-RU"/>
        </a:p>
      </dgm:t>
    </dgm:pt>
    <dgm:pt modelId="{255F856D-AA66-4F3D-B14B-4A74D54625C3}" type="sibTrans" cxnId="{BD275C5A-B666-4F8D-9ED4-D0E0158BA9FF}">
      <dgm:prSet/>
      <dgm:spPr/>
      <dgm:t>
        <a:bodyPr/>
        <a:lstStyle/>
        <a:p>
          <a:endParaRPr lang="ru-RU"/>
        </a:p>
      </dgm:t>
    </dgm:pt>
    <dgm:pt modelId="{C27CD832-A0D3-4854-9D0E-0DC4E829C64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типа образовательной среды: от догматической и карьерной к творческой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0D095-840E-4331-8C65-E3D6C8D494F0}" type="parTrans" cxnId="{D48671D3-5A72-47ED-BC36-0FAECF768125}">
      <dgm:prSet/>
      <dgm:spPr/>
      <dgm:t>
        <a:bodyPr/>
        <a:lstStyle/>
        <a:p>
          <a:endParaRPr lang="ru-RU"/>
        </a:p>
      </dgm:t>
    </dgm:pt>
    <dgm:pt modelId="{789AC7ED-3894-4985-8F15-0DDA98F62F50}" type="sibTrans" cxnId="{D48671D3-5A72-47ED-BC36-0FAECF768125}">
      <dgm:prSet/>
      <dgm:spPr/>
      <dgm:t>
        <a:bodyPr/>
        <a:lstStyle/>
        <a:p>
          <a:endParaRPr lang="ru-RU"/>
        </a:p>
      </dgm:t>
    </dgm:pt>
    <dgm:pt modelId="{D3A66E1E-C3E9-4C26-8C8F-2C8993FFF39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Удовлетворенность родителей (законных представителей) качеством дошкольного образования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0AAE9A-42D7-4F5D-AC0A-72615435548B}" type="parTrans" cxnId="{B032963D-8C0B-48B0-B1A8-2A922449AE15}">
      <dgm:prSet/>
      <dgm:spPr/>
      <dgm:t>
        <a:bodyPr/>
        <a:lstStyle/>
        <a:p>
          <a:endParaRPr lang="ru-RU"/>
        </a:p>
      </dgm:t>
    </dgm:pt>
    <dgm:pt modelId="{AF42EFE2-78C8-4AD7-9422-C3DD72780CD5}" type="sibTrans" cxnId="{B032963D-8C0B-48B0-B1A8-2A922449AE15}">
      <dgm:prSet/>
      <dgm:spPr/>
      <dgm:t>
        <a:bodyPr/>
        <a:lstStyle/>
        <a:p>
          <a:endParaRPr lang="ru-RU"/>
        </a:p>
      </dgm:t>
    </dgm:pt>
    <dgm:pt modelId="{348F30D4-AA68-4EE3-B1F6-FECC6AE20E2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по созданию ПОС в ДОУ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7FFE4-EFDC-4712-945B-2A58BEA05AFA}" type="parTrans" cxnId="{81F6C33A-3001-4A9C-BC53-D0142473B238}">
      <dgm:prSet/>
      <dgm:spPr/>
      <dgm:t>
        <a:bodyPr/>
        <a:lstStyle/>
        <a:p>
          <a:endParaRPr lang="ru-RU"/>
        </a:p>
      </dgm:t>
    </dgm:pt>
    <dgm:pt modelId="{F3A42A0E-C911-4D10-9449-DD9C7A3B1ADB}" type="sibTrans" cxnId="{81F6C33A-3001-4A9C-BC53-D0142473B238}">
      <dgm:prSet/>
      <dgm:spPr/>
      <dgm:t>
        <a:bodyPr/>
        <a:lstStyle/>
        <a:p>
          <a:endParaRPr lang="ru-RU"/>
        </a:p>
      </dgm:t>
    </dgm:pt>
    <dgm:pt modelId="{92274DF0-49CC-476D-B1DC-454E315611A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карта по использованию технологии ПОС в ДОУ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FB680-8800-411E-99E9-DC4106F05F1C}" type="parTrans" cxnId="{A9071FE1-5033-42BD-A909-E789DC6B61DC}">
      <dgm:prSet/>
      <dgm:spPr/>
      <dgm:t>
        <a:bodyPr/>
        <a:lstStyle/>
        <a:p>
          <a:endParaRPr lang="ru-RU"/>
        </a:p>
      </dgm:t>
    </dgm:pt>
    <dgm:pt modelId="{B4E09181-1518-40F4-86D4-1BF2821EE3D0}" type="sibTrans" cxnId="{A9071FE1-5033-42BD-A909-E789DC6B61DC}">
      <dgm:prSet/>
      <dgm:spPr/>
      <dgm:t>
        <a:bodyPr/>
        <a:lstStyle/>
        <a:p>
          <a:endParaRPr lang="ru-RU"/>
        </a:p>
      </dgm:t>
    </dgm:pt>
    <dgm:pt modelId="{BB15F0BD-B310-4FB7-A343-36FCB3B003F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Рекомендации по созданию коридорной галереи творчества («говорящей стены»)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397C8-C9E1-42E6-8897-E13E395D6D5C}" type="parTrans" cxnId="{5B93EC6C-031F-4595-8FDF-15B76503C494}">
      <dgm:prSet/>
      <dgm:spPr/>
      <dgm:t>
        <a:bodyPr/>
        <a:lstStyle/>
        <a:p>
          <a:endParaRPr lang="ru-RU"/>
        </a:p>
      </dgm:t>
    </dgm:pt>
    <dgm:pt modelId="{68564356-E69E-4C53-A791-72F7EDC7512B}" type="sibTrans" cxnId="{5B93EC6C-031F-4595-8FDF-15B76503C494}">
      <dgm:prSet/>
      <dgm:spPr/>
      <dgm:t>
        <a:bodyPr/>
        <a:lstStyle/>
        <a:p>
          <a:endParaRPr lang="ru-RU"/>
        </a:p>
      </dgm:t>
    </dgm:pt>
    <dgm:pt modelId="{310B8694-0279-42E4-8E61-AAB6871E469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Описание процесса создания трансформируемого пространства для любых видов творческой деятельности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CC0C8-C252-48AA-AC19-8C137A0359C3}" type="parTrans" cxnId="{14F3F640-8ADF-42CB-B4CB-890221D90B7C}">
      <dgm:prSet/>
      <dgm:spPr/>
      <dgm:t>
        <a:bodyPr/>
        <a:lstStyle/>
        <a:p>
          <a:endParaRPr lang="ru-RU"/>
        </a:p>
      </dgm:t>
    </dgm:pt>
    <dgm:pt modelId="{F9492A87-7A4A-4B3C-ADBB-3B8543237EE5}" type="sibTrans" cxnId="{14F3F640-8ADF-42CB-B4CB-890221D90B7C}">
      <dgm:prSet/>
      <dgm:spPr/>
      <dgm:t>
        <a:bodyPr/>
        <a:lstStyle/>
        <a:p>
          <a:endParaRPr lang="ru-RU"/>
        </a:p>
      </dgm:t>
    </dgm:pt>
    <dgm:pt modelId="{6E183C1E-8CED-42F6-9BE6-6B825DD34996}" type="pres">
      <dgm:prSet presAssocID="{EAB607D3-EF13-4223-B9DB-BF1B0EB2F1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2DA22-994F-40D3-8E1A-C5CD3D955871}" type="pres">
      <dgm:prSet presAssocID="{C38A9F96-35D6-4FB1-B71A-1D04EDBC6C5D}" presName="composite" presStyleCnt="0"/>
      <dgm:spPr/>
    </dgm:pt>
    <dgm:pt modelId="{ACB6DEDE-DEE4-4DA2-867D-3C59273A23DA}" type="pres">
      <dgm:prSet presAssocID="{C38A9F96-35D6-4FB1-B71A-1D04EDBC6C5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51D9-30CE-48E2-A2A6-651EE5617E3C}" type="pres">
      <dgm:prSet presAssocID="{C38A9F96-35D6-4FB1-B71A-1D04EDBC6C5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CB432-E387-4839-BDF2-7CE0D3D31D26}" type="pres">
      <dgm:prSet presAssocID="{4381A3B4-603F-4ACC-9934-195466FFEF55}" presName="sp" presStyleCnt="0"/>
      <dgm:spPr/>
    </dgm:pt>
    <dgm:pt modelId="{7E88CFE5-9469-4A8F-8540-ADDB926EDABD}" type="pres">
      <dgm:prSet presAssocID="{EB40988D-E17B-4BDC-B768-50B16E4876FE}" presName="composite" presStyleCnt="0"/>
      <dgm:spPr/>
    </dgm:pt>
    <dgm:pt modelId="{05543270-8E4B-4DA4-92F6-0DCE54105681}" type="pres">
      <dgm:prSet presAssocID="{EB40988D-E17B-4BDC-B768-50B16E4876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EFF3F-969E-48B9-92FF-EEC76B435A97}" type="pres">
      <dgm:prSet presAssocID="{EB40988D-E17B-4BDC-B768-50B16E4876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65C43-BB10-43E7-8DA2-D85B5B2CCEF1}" type="pres">
      <dgm:prSet presAssocID="{AC05AB02-7EC5-4755-8A59-116CE91D3573}" presName="sp" presStyleCnt="0"/>
      <dgm:spPr/>
    </dgm:pt>
    <dgm:pt modelId="{E3027DDA-FF9F-408E-821C-4918150F0547}" type="pres">
      <dgm:prSet presAssocID="{C3672897-6440-4A22-8EBF-EEBC086D35F6}" presName="composite" presStyleCnt="0"/>
      <dgm:spPr/>
    </dgm:pt>
    <dgm:pt modelId="{CFB7D17F-B241-445B-9F9B-CB18B43B3291}" type="pres">
      <dgm:prSet presAssocID="{C3672897-6440-4A22-8EBF-EEBC086D35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C82FD-522A-45B0-AF00-40B3A13FBF1C}" type="pres">
      <dgm:prSet presAssocID="{C3672897-6440-4A22-8EBF-EEBC086D35F6}" presName="descendantText" presStyleLbl="alignAcc1" presStyleIdx="2" presStyleCnt="3" custLinFactNeighborX="-178" custLinFactNeighborY="-2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71FE1-5033-42BD-A909-E789DC6B61DC}" srcId="{C38A9F96-35D6-4FB1-B71A-1D04EDBC6C5D}" destId="{92274DF0-49CC-476D-B1DC-454E315611A4}" srcOrd="2" destOrd="0" parTransId="{413FB680-8800-411E-99E9-DC4106F05F1C}" sibTransId="{B4E09181-1518-40F4-86D4-1BF2821EE3D0}"/>
    <dgm:cxn modelId="{D1F0923A-1CB6-4BA7-B037-981007E307BD}" srcId="{EB40988D-E17B-4BDC-B768-50B16E4876FE}" destId="{E2C4DBB5-F765-4FF5-9F98-3614D3546E80}" srcOrd="1" destOrd="0" parTransId="{26820C59-CAF6-4F87-9D50-49657758E9BC}" sibTransId="{D2349FBC-593E-45BF-BCCE-5BBD937869AD}"/>
    <dgm:cxn modelId="{64439BC5-1F8F-4FAC-AB72-3EC8CBAFFF6C}" type="presOf" srcId="{310B8694-0279-42E4-8E61-AAB6871E469D}" destId="{64C151D9-30CE-48E2-A2A6-651EE5617E3C}" srcOrd="0" destOrd="4" presId="urn:microsoft.com/office/officeart/2005/8/layout/chevron2"/>
    <dgm:cxn modelId="{C7787A49-9853-4FA5-B0F8-980B0C1AE625}" type="presOf" srcId="{C49BEF1D-87AF-4C3E-BC5F-C4B73931EF15}" destId="{078EFF3F-969E-48B9-92FF-EEC76B435A97}" srcOrd="0" destOrd="0" presId="urn:microsoft.com/office/officeart/2005/8/layout/chevron2"/>
    <dgm:cxn modelId="{04E18EF0-F0CC-436C-8157-4D93BFB44905}" srcId="{EAB607D3-EF13-4223-B9DB-BF1B0EB2F1B1}" destId="{C38A9F96-35D6-4FB1-B71A-1D04EDBC6C5D}" srcOrd="0" destOrd="0" parTransId="{8C3DE38A-9717-4B73-B0FA-C234E22DD14B}" sibTransId="{4381A3B4-603F-4ACC-9934-195466FFEF55}"/>
    <dgm:cxn modelId="{81F6C33A-3001-4A9C-BC53-D0142473B238}" srcId="{C38A9F96-35D6-4FB1-B71A-1D04EDBC6C5D}" destId="{348F30D4-AA68-4EE3-B1F6-FECC6AE20E2E}" srcOrd="1" destOrd="0" parTransId="{3D47FFE4-EFDC-4712-945B-2A58BEA05AFA}" sibTransId="{F3A42A0E-C911-4D10-9449-DD9C7A3B1ADB}"/>
    <dgm:cxn modelId="{D7F00559-3226-4A6B-A9ED-9764AC6B6718}" type="presOf" srcId="{9258ECA4-77AB-4782-8F66-C1122C9663E4}" destId="{64C151D9-30CE-48E2-A2A6-651EE5617E3C}" srcOrd="0" destOrd="5" presId="urn:microsoft.com/office/officeart/2005/8/layout/chevron2"/>
    <dgm:cxn modelId="{4C525EAF-087A-4E5D-9220-905F29193E68}" type="presOf" srcId="{EB40988D-E17B-4BDC-B768-50B16E4876FE}" destId="{05543270-8E4B-4DA4-92F6-0DCE54105681}" srcOrd="0" destOrd="0" presId="urn:microsoft.com/office/officeart/2005/8/layout/chevron2"/>
    <dgm:cxn modelId="{60D3874A-5BA3-483D-A759-03A811CFD40E}" type="presOf" srcId="{BB15F0BD-B310-4FB7-A343-36FCB3B003F8}" destId="{64C151D9-30CE-48E2-A2A6-651EE5617E3C}" srcOrd="0" destOrd="3" presId="urn:microsoft.com/office/officeart/2005/8/layout/chevron2"/>
    <dgm:cxn modelId="{BD275C5A-B666-4F8D-9ED4-D0E0158BA9FF}" srcId="{EAB607D3-EF13-4223-B9DB-BF1B0EB2F1B1}" destId="{C3672897-6440-4A22-8EBF-EEBC086D35F6}" srcOrd="2" destOrd="0" parTransId="{D3AF6F54-73C0-4070-A662-F4283756CC94}" sibTransId="{255F856D-AA66-4F3D-B14B-4A74D54625C3}"/>
    <dgm:cxn modelId="{5B93EC6C-031F-4595-8FDF-15B76503C494}" srcId="{C38A9F96-35D6-4FB1-B71A-1D04EDBC6C5D}" destId="{BB15F0BD-B310-4FB7-A343-36FCB3B003F8}" srcOrd="3" destOrd="0" parTransId="{AA3397C8-C9E1-42E6-8897-E13E395D6D5C}" sibTransId="{68564356-E69E-4C53-A791-72F7EDC7512B}"/>
    <dgm:cxn modelId="{999540FE-3CCA-40DA-9B30-C369A329DDE6}" type="presOf" srcId="{92274DF0-49CC-476D-B1DC-454E315611A4}" destId="{64C151D9-30CE-48E2-A2A6-651EE5617E3C}" srcOrd="0" destOrd="2" presId="urn:microsoft.com/office/officeart/2005/8/layout/chevron2"/>
    <dgm:cxn modelId="{9E7B922F-0F88-4D2C-8E13-2B9A9A1950CC}" type="presOf" srcId="{EAB607D3-EF13-4223-B9DB-BF1B0EB2F1B1}" destId="{6E183C1E-8CED-42F6-9BE6-6B825DD34996}" srcOrd="0" destOrd="0" presId="urn:microsoft.com/office/officeart/2005/8/layout/chevron2"/>
    <dgm:cxn modelId="{B032963D-8C0B-48B0-B1A8-2A922449AE15}" srcId="{C3672897-6440-4A22-8EBF-EEBC086D35F6}" destId="{D3A66E1E-C3E9-4C26-8C8F-2C8993FFF39C}" srcOrd="1" destOrd="0" parTransId="{330AAE9A-42D7-4F5D-AC0A-72615435548B}" sibTransId="{AF42EFE2-78C8-4AD7-9422-C3DD72780CD5}"/>
    <dgm:cxn modelId="{B6E88524-3107-4C37-A683-C01B382E1E26}" type="presOf" srcId="{C27CD832-A0D3-4854-9D0E-0DC4E829C642}" destId="{6EFC82FD-522A-45B0-AF00-40B3A13FBF1C}" srcOrd="0" destOrd="0" presId="urn:microsoft.com/office/officeart/2005/8/layout/chevron2"/>
    <dgm:cxn modelId="{2055B2A2-8280-495E-AEEE-28FB29F2DF9F}" type="presOf" srcId="{D3A66E1E-C3E9-4C26-8C8F-2C8993FFF39C}" destId="{6EFC82FD-522A-45B0-AF00-40B3A13FBF1C}" srcOrd="0" destOrd="1" presId="urn:microsoft.com/office/officeart/2005/8/layout/chevron2"/>
    <dgm:cxn modelId="{295C7E13-BF50-49BC-8831-48C87112396E}" srcId="{EB40988D-E17B-4BDC-B768-50B16E4876FE}" destId="{C49BEF1D-87AF-4C3E-BC5F-C4B73931EF15}" srcOrd="0" destOrd="0" parTransId="{4ACB5F03-216F-46EE-A352-1AE1E02D5628}" sibTransId="{6EA76286-27D8-4F84-B926-4E8C17D56800}"/>
    <dgm:cxn modelId="{E0F1ECCD-6D93-432B-8A81-A541384AAC44}" type="presOf" srcId="{C3672897-6440-4A22-8EBF-EEBC086D35F6}" destId="{CFB7D17F-B241-445B-9F9B-CB18B43B3291}" srcOrd="0" destOrd="0" presId="urn:microsoft.com/office/officeart/2005/8/layout/chevron2"/>
    <dgm:cxn modelId="{42C4D43F-ED0A-4EE9-9860-2A1EC755112C}" srcId="{C38A9F96-35D6-4FB1-B71A-1D04EDBC6C5D}" destId="{9258ECA4-77AB-4782-8F66-C1122C9663E4}" srcOrd="5" destOrd="0" parTransId="{2B61F9FA-433B-4A30-8B83-8A36D9FAB408}" sibTransId="{BFB73D75-BBF6-44BE-A67D-2FE642D578C2}"/>
    <dgm:cxn modelId="{AD476B5D-9CB7-44EE-927D-F70F4F3C2B28}" type="presOf" srcId="{467E6E6E-DB0D-4085-B373-B06757789FB6}" destId="{64C151D9-30CE-48E2-A2A6-651EE5617E3C}" srcOrd="0" destOrd="0" presId="urn:microsoft.com/office/officeart/2005/8/layout/chevron2"/>
    <dgm:cxn modelId="{D48671D3-5A72-47ED-BC36-0FAECF768125}" srcId="{C3672897-6440-4A22-8EBF-EEBC086D35F6}" destId="{C27CD832-A0D3-4854-9D0E-0DC4E829C642}" srcOrd="0" destOrd="0" parTransId="{6640D095-840E-4331-8C65-E3D6C8D494F0}" sibTransId="{789AC7ED-3894-4985-8F15-0DDA98F62F50}"/>
    <dgm:cxn modelId="{D2643B0A-3479-4509-A509-7DB0226D2CE0}" srcId="{EAB607D3-EF13-4223-B9DB-BF1B0EB2F1B1}" destId="{EB40988D-E17B-4BDC-B768-50B16E4876FE}" srcOrd="1" destOrd="0" parTransId="{5E7E7681-C348-460E-BD7B-135947ED40E1}" sibTransId="{AC05AB02-7EC5-4755-8A59-116CE91D3573}"/>
    <dgm:cxn modelId="{B1CB98D1-F9A6-47F9-9094-DABCCBE2448B}" type="presOf" srcId="{C38A9F96-35D6-4FB1-B71A-1D04EDBC6C5D}" destId="{ACB6DEDE-DEE4-4DA2-867D-3C59273A23DA}" srcOrd="0" destOrd="0" presId="urn:microsoft.com/office/officeart/2005/8/layout/chevron2"/>
    <dgm:cxn modelId="{4F055988-8BB1-4DDB-B7A9-154BB2DECBA1}" type="presOf" srcId="{E2C4DBB5-F765-4FF5-9F98-3614D3546E80}" destId="{078EFF3F-969E-48B9-92FF-EEC76B435A97}" srcOrd="0" destOrd="1" presId="urn:microsoft.com/office/officeart/2005/8/layout/chevron2"/>
    <dgm:cxn modelId="{B804FB12-ED32-4A15-ACBE-4B20FCE5435C}" type="presOf" srcId="{348F30D4-AA68-4EE3-B1F6-FECC6AE20E2E}" destId="{64C151D9-30CE-48E2-A2A6-651EE5617E3C}" srcOrd="0" destOrd="1" presId="urn:microsoft.com/office/officeart/2005/8/layout/chevron2"/>
    <dgm:cxn modelId="{DC774D66-9BD8-4A94-8FB2-2DAB2CB5521D}" srcId="{C38A9F96-35D6-4FB1-B71A-1D04EDBC6C5D}" destId="{467E6E6E-DB0D-4085-B373-B06757789FB6}" srcOrd="0" destOrd="0" parTransId="{E6C6F63A-128A-4747-85B6-5BB6F0C8145A}" sibTransId="{4D8836BF-7D3D-4C16-B415-2E121AEECB09}"/>
    <dgm:cxn modelId="{14F3F640-8ADF-42CB-B4CB-890221D90B7C}" srcId="{C38A9F96-35D6-4FB1-B71A-1D04EDBC6C5D}" destId="{310B8694-0279-42E4-8E61-AAB6871E469D}" srcOrd="4" destOrd="0" parTransId="{B55CC0C8-C252-48AA-AC19-8C137A0359C3}" sibTransId="{F9492A87-7A4A-4B3C-ADBB-3B8543237EE5}"/>
    <dgm:cxn modelId="{F19BA6B4-7CDE-422F-97FB-793D4398E2B5}" type="presParOf" srcId="{6E183C1E-8CED-42F6-9BE6-6B825DD34996}" destId="{0D42DA22-994F-40D3-8E1A-C5CD3D955871}" srcOrd="0" destOrd="0" presId="urn:microsoft.com/office/officeart/2005/8/layout/chevron2"/>
    <dgm:cxn modelId="{703B1A78-B714-4467-97B0-34F27C5C1140}" type="presParOf" srcId="{0D42DA22-994F-40D3-8E1A-C5CD3D955871}" destId="{ACB6DEDE-DEE4-4DA2-867D-3C59273A23DA}" srcOrd="0" destOrd="0" presId="urn:microsoft.com/office/officeart/2005/8/layout/chevron2"/>
    <dgm:cxn modelId="{BD7C8F79-BB2D-4DCD-9D2D-3777C83A9DCB}" type="presParOf" srcId="{0D42DA22-994F-40D3-8E1A-C5CD3D955871}" destId="{64C151D9-30CE-48E2-A2A6-651EE5617E3C}" srcOrd="1" destOrd="0" presId="urn:microsoft.com/office/officeart/2005/8/layout/chevron2"/>
    <dgm:cxn modelId="{BBFF5D9D-0771-49CF-B7CD-8B26100BFA87}" type="presParOf" srcId="{6E183C1E-8CED-42F6-9BE6-6B825DD34996}" destId="{DA4CB432-E387-4839-BDF2-7CE0D3D31D26}" srcOrd="1" destOrd="0" presId="urn:microsoft.com/office/officeart/2005/8/layout/chevron2"/>
    <dgm:cxn modelId="{081C7B35-4985-4934-B211-CBF0A5C8C1D4}" type="presParOf" srcId="{6E183C1E-8CED-42F6-9BE6-6B825DD34996}" destId="{7E88CFE5-9469-4A8F-8540-ADDB926EDABD}" srcOrd="2" destOrd="0" presId="urn:microsoft.com/office/officeart/2005/8/layout/chevron2"/>
    <dgm:cxn modelId="{897F0436-54F9-4F3D-9A1A-6C2EFAB325B1}" type="presParOf" srcId="{7E88CFE5-9469-4A8F-8540-ADDB926EDABD}" destId="{05543270-8E4B-4DA4-92F6-0DCE54105681}" srcOrd="0" destOrd="0" presId="urn:microsoft.com/office/officeart/2005/8/layout/chevron2"/>
    <dgm:cxn modelId="{C3A5600B-5542-4716-AE4C-3AAA47FFD686}" type="presParOf" srcId="{7E88CFE5-9469-4A8F-8540-ADDB926EDABD}" destId="{078EFF3F-969E-48B9-92FF-EEC76B435A97}" srcOrd="1" destOrd="0" presId="urn:microsoft.com/office/officeart/2005/8/layout/chevron2"/>
    <dgm:cxn modelId="{B19B1549-A0A8-4F7C-BA85-2AC6DD9FE4AE}" type="presParOf" srcId="{6E183C1E-8CED-42F6-9BE6-6B825DD34996}" destId="{B9865C43-BB10-43E7-8DA2-D85B5B2CCEF1}" srcOrd="3" destOrd="0" presId="urn:microsoft.com/office/officeart/2005/8/layout/chevron2"/>
    <dgm:cxn modelId="{33522EC4-3218-48B5-811B-24F3829A05B6}" type="presParOf" srcId="{6E183C1E-8CED-42F6-9BE6-6B825DD34996}" destId="{E3027DDA-FF9F-408E-821C-4918150F0547}" srcOrd="4" destOrd="0" presId="urn:microsoft.com/office/officeart/2005/8/layout/chevron2"/>
    <dgm:cxn modelId="{394C465C-D36D-4B08-B3BF-21B98E00F52A}" type="presParOf" srcId="{E3027DDA-FF9F-408E-821C-4918150F0547}" destId="{CFB7D17F-B241-445B-9F9B-CB18B43B3291}" srcOrd="0" destOrd="0" presId="urn:microsoft.com/office/officeart/2005/8/layout/chevron2"/>
    <dgm:cxn modelId="{89F22DDE-E53E-40D1-BCB5-548DA7C0F730}" type="presParOf" srcId="{E3027DDA-FF9F-408E-821C-4918150F0547}" destId="{6EFC82FD-522A-45B0-AF00-40B3A13FB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8930F-2EFD-44A2-B30A-6B0AE45A3BF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19A585-2355-4F21-BC9C-F8E40842E23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Инициирование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проекта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F77A4E-702B-47F6-ADFD-007331B77CA8}" type="parTrans" cxnId="{3779814A-BB18-4CD8-8F79-7BA9E2295452}">
      <dgm:prSet/>
      <dgm:spPr/>
      <dgm:t>
        <a:bodyPr/>
        <a:lstStyle/>
        <a:p>
          <a:endParaRPr lang="ru-RU"/>
        </a:p>
      </dgm:t>
    </dgm:pt>
    <dgm:pt modelId="{3951DC1A-7060-4A0E-9C4D-04DC2365275C}" type="sibTrans" cxnId="{3779814A-BB18-4CD8-8F79-7BA9E2295452}">
      <dgm:prSet/>
      <dgm:spPr/>
      <dgm:t>
        <a:bodyPr/>
        <a:lstStyle/>
        <a:p>
          <a:endParaRPr lang="ru-RU"/>
        </a:p>
      </dgm:t>
    </dgm:pt>
    <dgm:pt modelId="{8ACA015A-D95A-4288-88FC-EFD19FF1E5E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проекта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2A8EC4-6350-438B-9006-F8C715C53B7C}" type="parTrans" cxnId="{7A8015C3-CC9D-40A3-BE3C-A06779A6F1CC}">
      <dgm:prSet/>
      <dgm:spPr/>
      <dgm:t>
        <a:bodyPr/>
        <a:lstStyle/>
        <a:p>
          <a:endParaRPr lang="ru-RU"/>
        </a:p>
      </dgm:t>
    </dgm:pt>
    <dgm:pt modelId="{F546C82E-CBB3-4381-BEEA-EA419F628CF8}" type="sibTrans" cxnId="{7A8015C3-CC9D-40A3-BE3C-A06779A6F1CC}">
      <dgm:prSet/>
      <dgm:spPr/>
      <dgm:t>
        <a:bodyPr/>
        <a:lstStyle/>
        <a:p>
          <a:endParaRPr lang="ru-RU"/>
        </a:p>
      </dgm:t>
    </dgm:pt>
    <dgm:pt modelId="{0F00F194-3A4F-494B-BA74-BB61BE35670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проекта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F671D4-CE15-49B5-B2F9-383AC24ACC3F}" type="parTrans" cxnId="{5F5EF1F2-D31F-412F-83B1-C9A9233C1BD3}">
      <dgm:prSet/>
      <dgm:spPr/>
      <dgm:t>
        <a:bodyPr/>
        <a:lstStyle/>
        <a:p>
          <a:endParaRPr lang="ru-RU"/>
        </a:p>
      </dgm:t>
    </dgm:pt>
    <dgm:pt modelId="{A0CF16A1-4FAA-4E7B-89F6-FB8FDEAD6127}" type="sibTrans" cxnId="{5F5EF1F2-D31F-412F-83B1-C9A9233C1BD3}">
      <dgm:prSet/>
      <dgm:spPr/>
      <dgm:t>
        <a:bodyPr/>
        <a:lstStyle/>
        <a:p>
          <a:endParaRPr lang="ru-RU"/>
        </a:p>
      </dgm:t>
    </dgm:pt>
    <dgm:pt modelId="{E7E3EEDF-024A-44C9-90F4-999258B550C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проекта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76160E-9F5E-45C9-A455-FDF2CC2413BC}" type="parTrans" cxnId="{64704166-96ED-4FCD-89B8-4739F93A83D2}">
      <dgm:prSet/>
      <dgm:spPr/>
      <dgm:t>
        <a:bodyPr/>
        <a:lstStyle/>
        <a:p>
          <a:endParaRPr lang="ru-RU"/>
        </a:p>
      </dgm:t>
    </dgm:pt>
    <dgm:pt modelId="{7EA45F2A-F519-4901-AC7D-184B17498667}" type="sibTrans" cxnId="{64704166-96ED-4FCD-89B8-4739F93A83D2}">
      <dgm:prSet/>
      <dgm:spPr/>
      <dgm:t>
        <a:bodyPr/>
        <a:lstStyle/>
        <a:p>
          <a:endParaRPr lang="ru-RU"/>
        </a:p>
      </dgm:t>
    </dgm:pt>
    <dgm:pt modelId="{AA49E615-0F03-4787-A254-21EED0E49E6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Завершение проекта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2E0B17-5126-4EC0-A332-5ABB00FC17D0}" type="parTrans" cxnId="{BDEBD501-634F-451A-8D6B-7FDA3953A9A8}">
      <dgm:prSet/>
      <dgm:spPr/>
      <dgm:t>
        <a:bodyPr/>
        <a:lstStyle/>
        <a:p>
          <a:endParaRPr lang="ru-RU"/>
        </a:p>
      </dgm:t>
    </dgm:pt>
    <dgm:pt modelId="{9E5C4319-6A00-45AA-8445-26D57AB3F1D8}" type="sibTrans" cxnId="{BDEBD501-634F-451A-8D6B-7FDA3953A9A8}">
      <dgm:prSet/>
      <dgm:spPr/>
      <dgm:t>
        <a:bodyPr/>
        <a:lstStyle/>
        <a:p>
          <a:endParaRPr lang="ru-RU"/>
        </a:p>
      </dgm:t>
    </dgm:pt>
    <dgm:pt modelId="{6F3A29D7-5630-44AD-B51C-E36EEA3DD317}" type="pres">
      <dgm:prSet presAssocID="{7FE8930F-2EFD-44A2-B30A-6B0AE45A3BF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ACD10-A145-4877-A04F-E6502F200A43}" type="pres">
      <dgm:prSet presAssocID="{7FE8930F-2EFD-44A2-B30A-6B0AE45A3BF3}" presName="arrow" presStyleLbl="bgShp" presStyleIdx="0" presStyleCnt="1" custScaleX="117647" custScaleY="89920" custLinFactNeighborX="8710" custLinFactNeighborY="3953"/>
      <dgm:spPr/>
    </dgm:pt>
    <dgm:pt modelId="{943F1746-3176-4D23-925F-880515BA1D39}" type="pres">
      <dgm:prSet presAssocID="{7FE8930F-2EFD-44A2-B30A-6B0AE45A3BF3}" presName="linearProcess" presStyleCnt="0"/>
      <dgm:spPr/>
    </dgm:pt>
    <dgm:pt modelId="{103F8B2E-0901-411A-B660-6B22B0800AFE}" type="pres">
      <dgm:prSet presAssocID="{FD19A585-2355-4F21-BC9C-F8E40842E23F}" presName="textNode" presStyleLbl="node1" presStyleIdx="0" presStyleCnt="5" custScaleX="47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380D9-C279-4737-903D-8DD76DC6E0BB}" type="pres">
      <dgm:prSet presAssocID="{3951DC1A-7060-4A0E-9C4D-04DC2365275C}" presName="sibTrans" presStyleCnt="0"/>
      <dgm:spPr/>
    </dgm:pt>
    <dgm:pt modelId="{44521AAB-C2B3-4E20-B054-633D9523B48B}" type="pres">
      <dgm:prSet presAssocID="{8ACA015A-D95A-4288-88FC-EFD19FF1E5EE}" presName="textNode" presStyleLbl="node1" presStyleIdx="1" presStyleCnt="5" custScaleX="50501" custLinFactNeighborX="-12875" custLinFactNeighborY="1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E7CCA-80CF-4B95-8324-D6644BDA1162}" type="pres">
      <dgm:prSet presAssocID="{F546C82E-CBB3-4381-BEEA-EA419F628CF8}" presName="sibTrans" presStyleCnt="0"/>
      <dgm:spPr/>
    </dgm:pt>
    <dgm:pt modelId="{74F1148C-1E4A-45A1-ADF0-F5E0AE8CBFEF}" type="pres">
      <dgm:prSet presAssocID="{0F00F194-3A4F-494B-BA74-BB61BE356702}" presName="textNode" presStyleLbl="node1" presStyleIdx="2" presStyleCnt="5" custScaleX="48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89F3-AF31-4DB1-AE4A-C8F8226378CD}" type="pres">
      <dgm:prSet presAssocID="{A0CF16A1-4FAA-4E7B-89F6-FB8FDEAD6127}" presName="sibTrans" presStyleCnt="0"/>
      <dgm:spPr/>
    </dgm:pt>
    <dgm:pt modelId="{1CDA6909-CBBC-4FBF-B916-807FEEEFE2A6}" type="pres">
      <dgm:prSet presAssocID="{E7E3EEDF-024A-44C9-90F4-999258B550C1}" presName="textNode" presStyleLbl="node1" presStyleIdx="3" presStyleCnt="5" custScaleX="50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719D8-80FD-4B8D-B7F3-742159EFDA6C}" type="pres">
      <dgm:prSet presAssocID="{7EA45F2A-F519-4901-AC7D-184B17498667}" presName="sibTrans" presStyleCnt="0"/>
      <dgm:spPr/>
    </dgm:pt>
    <dgm:pt modelId="{BF9A0DCE-D500-4055-8C2D-4790B4E1E625}" type="pres">
      <dgm:prSet presAssocID="{AA49E615-0F03-4787-A254-21EED0E49E62}" presName="textNode" presStyleLbl="node1" presStyleIdx="4" presStyleCnt="5" custScaleX="47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B764F-2341-4FE1-8624-EB81777897F3}" type="presOf" srcId="{7FE8930F-2EFD-44A2-B30A-6B0AE45A3BF3}" destId="{6F3A29D7-5630-44AD-B51C-E36EEA3DD317}" srcOrd="0" destOrd="0" presId="urn:microsoft.com/office/officeart/2005/8/layout/hProcess9"/>
    <dgm:cxn modelId="{64704166-96ED-4FCD-89B8-4739F93A83D2}" srcId="{7FE8930F-2EFD-44A2-B30A-6B0AE45A3BF3}" destId="{E7E3EEDF-024A-44C9-90F4-999258B550C1}" srcOrd="3" destOrd="0" parTransId="{9276160E-9F5E-45C9-A455-FDF2CC2413BC}" sibTransId="{7EA45F2A-F519-4901-AC7D-184B17498667}"/>
    <dgm:cxn modelId="{9119CEC9-E914-429A-A15A-299CC9386E71}" type="presOf" srcId="{E7E3EEDF-024A-44C9-90F4-999258B550C1}" destId="{1CDA6909-CBBC-4FBF-B916-807FEEEFE2A6}" srcOrd="0" destOrd="0" presId="urn:microsoft.com/office/officeart/2005/8/layout/hProcess9"/>
    <dgm:cxn modelId="{5F5EF1F2-D31F-412F-83B1-C9A9233C1BD3}" srcId="{7FE8930F-2EFD-44A2-B30A-6B0AE45A3BF3}" destId="{0F00F194-3A4F-494B-BA74-BB61BE356702}" srcOrd="2" destOrd="0" parTransId="{97F671D4-CE15-49B5-B2F9-383AC24ACC3F}" sibTransId="{A0CF16A1-4FAA-4E7B-89F6-FB8FDEAD6127}"/>
    <dgm:cxn modelId="{A78AA76F-22C4-424F-AFF1-4F9C3E8F6D5F}" type="presOf" srcId="{8ACA015A-D95A-4288-88FC-EFD19FF1E5EE}" destId="{44521AAB-C2B3-4E20-B054-633D9523B48B}" srcOrd="0" destOrd="0" presId="urn:microsoft.com/office/officeart/2005/8/layout/hProcess9"/>
    <dgm:cxn modelId="{0AD93C05-8C94-467E-9A0C-C845FC101A6F}" type="presOf" srcId="{AA49E615-0F03-4787-A254-21EED0E49E62}" destId="{BF9A0DCE-D500-4055-8C2D-4790B4E1E625}" srcOrd="0" destOrd="0" presId="urn:microsoft.com/office/officeart/2005/8/layout/hProcess9"/>
    <dgm:cxn modelId="{38214186-BC8D-4BC2-B8E5-269AB7D87D4B}" type="presOf" srcId="{FD19A585-2355-4F21-BC9C-F8E40842E23F}" destId="{103F8B2E-0901-411A-B660-6B22B0800AFE}" srcOrd="0" destOrd="0" presId="urn:microsoft.com/office/officeart/2005/8/layout/hProcess9"/>
    <dgm:cxn modelId="{3779814A-BB18-4CD8-8F79-7BA9E2295452}" srcId="{7FE8930F-2EFD-44A2-B30A-6B0AE45A3BF3}" destId="{FD19A585-2355-4F21-BC9C-F8E40842E23F}" srcOrd="0" destOrd="0" parTransId="{0BF77A4E-702B-47F6-ADFD-007331B77CA8}" sibTransId="{3951DC1A-7060-4A0E-9C4D-04DC2365275C}"/>
    <dgm:cxn modelId="{7A8015C3-CC9D-40A3-BE3C-A06779A6F1CC}" srcId="{7FE8930F-2EFD-44A2-B30A-6B0AE45A3BF3}" destId="{8ACA015A-D95A-4288-88FC-EFD19FF1E5EE}" srcOrd="1" destOrd="0" parTransId="{632A8EC4-6350-438B-9006-F8C715C53B7C}" sibTransId="{F546C82E-CBB3-4381-BEEA-EA419F628CF8}"/>
    <dgm:cxn modelId="{BDEBD501-634F-451A-8D6B-7FDA3953A9A8}" srcId="{7FE8930F-2EFD-44A2-B30A-6B0AE45A3BF3}" destId="{AA49E615-0F03-4787-A254-21EED0E49E62}" srcOrd="4" destOrd="0" parTransId="{E22E0B17-5126-4EC0-A332-5ABB00FC17D0}" sibTransId="{9E5C4319-6A00-45AA-8445-26D57AB3F1D8}"/>
    <dgm:cxn modelId="{2E3F7C68-8597-4D1F-98E0-0D4C1A1ED476}" type="presOf" srcId="{0F00F194-3A4F-494B-BA74-BB61BE356702}" destId="{74F1148C-1E4A-45A1-ADF0-F5E0AE8CBFEF}" srcOrd="0" destOrd="0" presId="urn:microsoft.com/office/officeart/2005/8/layout/hProcess9"/>
    <dgm:cxn modelId="{CFAED55D-571B-4221-AA76-11E98840B921}" type="presParOf" srcId="{6F3A29D7-5630-44AD-B51C-E36EEA3DD317}" destId="{529ACD10-A145-4877-A04F-E6502F200A43}" srcOrd="0" destOrd="0" presId="urn:microsoft.com/office/officeart/2005/8/layout/hProcess9"/>
    <dgm:cxn modelId="{E8B1C4B9-D99C-4274-AF26-F701A7BFE5E6}" type="presParOf" srcId="{6F3A29D7-5630-44AD-B51C-E36EEA3DD317}" destId="{943F1746-3176-4D23-925F-880515BA1D39}" srcOrd="1" destOrd="0" presId="urn:microsoft.com/office/officeart/2005/8/layout/hProcess9"/>
    <dgm:cxn modelId="{4AEE7908-B011-4893-8C11-B79D88D26D5C}" type="presParOf" srcId="{943F1746-3176-4D23-925F-880515BA1D39}" destId="{103F8B2E-0901-411A-B660-6B22B0800AFE}" srcOrd="0" destOrd="0" presId="urn:microsoft.com/office/officeart/2005/8/layout/hProcess9"/>
    <dgm:cxn modelId="{75EB2F2E-023C-44C9-94B7-E9F6DC4AF150}" type="presParOf" srcId="{943F1746-3176-4D23-925F-880515BA1D39}" destId="{29C380D9-C279-4737-903D-8DD76DC6E0BB}" srcOrd="1" destOrd="0" presId="urn:microsoft.com/office/officeart/2005/8/layout/hProcess9"/>
    <dgm:cxn modelId="{571FA5ED-E0B1-4E9E-BFD1-87C75E2C5679}" type="presParOf" srcId="{943F1746-3176-4D23-925F-880515BA1D39}" destId="{44521AAB-C2B3-4E20-B054-633D9523B48B}" srcOrd="2" destOrd="0" presId="urn:microsoft.com/office/officeart/2005/8/layout/hProcess9"/>
    <dgm:cxn modelId="{57FA325A-08C5-4624-BEFE-CF2FDDBC98AA}" type="presParOf" srcId="{943F1746-3176-4D23-925F-880515BA1D39}" destId="{FE1E7CCA-80CF-4B95-8324-D6644BDA1162}" srcOrd="3" destOrd="0" presId="urn:microsoft.com/office/officeart/2005/8/layout/hProcess9"/>
    <dgm:cxn modelId="{7F99B984-9AAA-432A-8E37-5C5EAC261F2D}" type="presParOf" srcId="{943F1746-3176-4D23-925F-880515BA1D39}" destId="{74F1148C-1E4A-45A1-ADF0-F5E0AE8CBFEF}" srcOrd="4" destOrd="0" presId="urn:microsoft.com/office/officeart/2005/8/layout/hProcess9"/>
    <dgm:cxn modelId="{5E5B08D2-6E70-43C4-84EA-D9EA6B004F75}" type="presParOf" srcId="{943F1746-3176-4D23-925F-880515BA1D39}" destId="{A43C89F3-AF31-4DB1-AE4A-C8F8226378CD}" srcOrd="5" destOrd="0" presId="urn:microsoft.com/office/officeart/2005/8/layout/hProcess9"/>
    <dgm:cxn modelId="{00061471-3E7E-4B95-B4A2-5F3A45B229B6}" type="presParOf" srcId="{943F1746-3176-4D23-925F-880515BA1D39}" destId="{1CDA6909-CBBC-4FBF-B916-807FEEEFE2A6}" srcOrd="6" destOrd="0" presId="urn:microsoft.com/office/officeart/2005/8/layout/hProcess9"/>
    <dgm:cxn modelId="{5925C4DE-F3F8-4685-9640-2895EBA4FA50}" type="presParOf" srcId="{943F1746-3176-4D23-925F-880515BA1D39}" destId="{707719D8-80FD-4B8D-B7F3-742159EFDA6C}" srcOrd="7" destOrd="0" presId="urn:microsoft.com/office/officeart/2005/8/layout/hProcess9"/>
    <dgm:cxn modelId="{633E3973-5D28-4A6D-ACCF-25585E98123A}" type="presParOf" srcId="{943F1746-3176-4D23-925F-880515BA1D39}" destId="{BF9A0DCE-D500-4055-8C2D-4790B4E1E62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AA04-F6CD-4445-965C-997682BF7FD0}">
      <dsp:nvSpPr>
        <dsp:cNvPr id="0" name=""/>
        <dsp:cNvSpPr/>
      </dsp:nvSpPr>
      <dsp:spPr>
        <a:xfrm rot="16200000">
          <a:off x="1460" y="2637"/>
          <a:ext cx="5153989" cy="515398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данном этапе в ДОУ преобладает карьерная и догматическая среда, в которой личность характеризуется зависимой от внешних стимулов и пассивной позицией, сниженными показателями мотивационной сферы. 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460" y="1291134"/>
        <a:ext cx="4252041" cy="2576995"/>
      </dsp:txXfrm>
    </dsp:sp>
    <dsp:sp modelId="{E6D27F66-CE5C-4B0B-9A02-8D6E9E850ACB}">
      <dsp:nvSpPr>
        <dsp:cNvPr id="0" name=""/>
        <dsp:cNvSpPr/>
      </dsp:nvSpPr>
      <dsp:spPr>
        <a:xfrm rot="5400000">
          <a:off x="5805475" y="2646"/>
          <a:ext cx="5153989" cy="515924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«Карьерная» образовательная среда  не может обеспечить свободу индивидуального профессионального развития педагогов, а значит, и личностного развития воспитанников.</a:t>
          </a: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 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04795" y="1293771"/>
        <a:ext cx="4257298" cy="2576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9" y="0"/>
            <a:ext cx="2984870" cy="50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953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50888"/>
            <a:ext cx="66690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50888"/>
            <a:ext cx="66690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6678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50888"/>
            <a:ext cx="66690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677439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6760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7905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891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5350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56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9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74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597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1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52538"/>
            <a:ext cx="59991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62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08410" y="273050"/>
            <a:ext cx="400325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757424" y="273052"/>
            <a:ext cx="680235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046" algn="l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Char char="•"/>
              <a:defRPr sz="4259"/>
            </a:lvl1pPr>
            <a:lvl2pPr marL="914400" lvl="1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–"/>
              <a:defRPr sz="3727"/>
            </a:lvl2pPr>
            <a:lvl3pPr marL="1371600" lvl="2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3pPr>
            <a:lvl4pPr marL="1828800" lvl="3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4pPr>
            <a:lvl5pPr marL="2286000" lvl="4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»"/>
              <a:defRPr sz="2661"/>
            </a:lvl5pPr>
            <a:lvl6pPr marL="2743200" lvl="5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6pPr>
            <a:lvl7pPr marL="3200400" lvl="6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7pPr>
            <a:lvl8pPr marL="3657600" lvl="7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8pPr>
            <a:lvl9pPr marL="4114800" lvl="8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608410" y="1435102"/>
            <a:ext cx="400325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2385050" y="4800600"/>
            <a:ext cx="7300913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1"/>
              <a:buFont typeface="Calibri"/>
              <a:buNone/>
              <a:defRPr sz="2661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2385050" y="612775"/>
            <a:ext cx="73009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None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None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None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None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2385050" y="5367338"/>
            <a:ext cx="7300913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3"/>
              <a:buNone/>
              <a:defRPr sz="1862"/>
            </a:lvl1pPr>
            <a:lvl2pPr marL="914400" lvl="1" indent="-228600" algn="l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2pPr>
            <a:lvl3pPr marL="1371600" lvl="2" indent="-228600" algn="l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>
                <a:schemeClr val="dk1"/>
              </a:buClr>
              <a:buSzPts val="1331"/>
              <a:buNone/>
              <a:defRPr sz="1331"/>
            </a:lvl3pPr>
            <a:lvl4pPr marL="1828800" lvl="3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marL="2286000" lvl="4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marL="2743200" lvl="5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marL="3200400" lvl="6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marL="3657600" lvl="7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marL="4114800" lvl="8" indent="-22860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3821114" y="-1612501"/>
            <a:ext cx="4525963" cy="1095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 rot="5400000">
            <a:off x="7265096" y="1831481"/>
            <a:ext cx="5851525" cy="273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1688008" y="-804960"/>
            <a:ext cx="5851525" cy="80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912615" y="2130427"/>
            <a:ext cx="1034296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825228" y="3886200"/>
            <a:ext cx="851773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rgbClr val="888888"/>
              </a:buClr>
              <a:buSzPts val="4259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rgbClr val="888888"/>
              </a:buClr>
              <a:buSzPts val="372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SzPts val="3193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961204" y="4406902"/>
            <a:ext cx="1034296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23"/>
              <a:buFont typeface="Calibri"/>
              <a:buNone/>
              <a:defRPr sz="532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961204" y="2906713"/>
            <a:ext cx="1034296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661"/>
              <a:buNone/>
              <a:defRPr sz="266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239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rgbClr val="888888"/>
              </a:buClr>
              <a:buSzPts val="2129"/>
              <a:buNone/>
              <a:defRPr sz="212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3"/>
              <a:buNone/>
              <a:defRPr sz="186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608409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6185496" y="1600202"/>
            <a:ext cx="53742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264" algn="l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Char char="•"/>
              <a:defRPr sz="3727"/>
            </a:lvl1pPr>
            <a:lvl2pPr marL="914400" lvl="1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–"/>
              <a:defRPr sz="3193"/>
            </a:lvl2pPr>
            <a:lvl3pPr marL="1371600" lvl="2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•"/>
              <a:defRPr sz="2661"/>
            </a:lvl3pPr>
            <a:lvl4pPr marL="1828800" lvl="3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–"/>
              <a:defRPr sz="2396"/>
            </a:lvl4pPr>
            <a:lvl5pPr marL="2286000" lvl="4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»"/>
              <a:defRPr sz="2396"/>
            </a:lvl5pPr>
            <a:lvl6pPr marL="2743200" lvl="5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6pPr>
            <a:lvl7pPr marL="3200400" lvl="6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7pPr>
            <a:lvl8pPr marL="3657600" lvl="7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8pPr>
            <a:lvl9pPr marL="4114800" lvl="8" indent="-380746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608409" y="1535113"/>
            <a:ext cx="537639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608409" y="2174875"/>
            <a:ext cx="537639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3"/>
          </p:nvPr>
        </p:nvSpPr>
        <p:spPr>
          <a:xfrm>
            <a:off x="6181271" y="1535113"/>
            <a:ext cx="537850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None/>
              <a:defRPr sz="3193" b="1"/>
            </a:lvl1pPr>
            <a:lvl2pPr marL="914400" lvl="1" indent="-228600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None/>
              <a:defRPr sz="2661" b="1"/>
            </a:lvl2pPr>
            <a:lvl3pPr marL="1371600" lvl="2" indent="-22860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3pPr>
            <a:lvl4pPr marL="1828800" lvl="3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4pPr>
            <a:lvl5pPr marL="2286000" lvl="4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5pPr>
            <a:lvl6pPr marL="2743200" lvl="5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6pPr>
            <a:lvl7pPr marL="3200400" lvl="6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7pPr>
            <a:lvl8pPr marL="3657600" lvl="7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8pPr>
            <a:lvl9pPr marL="4114800" lvl="8" indent="-228600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None/>
              <a:defRPr sz="2129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4"/>
          </p:nvPr>
        </p:nvSpPr>
        <p:spPr>
          <a:xfrm>
            <a:off x="6181271" y="2174875"/>
            <a:ext cx="537850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355" algn="l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Char char="•"/>
              <a:defRPr sz="3193"/>
            </a:lvl1pPr>
            <a:lvl2pPr marL="914400" lvl="1" indent="-397573" algn="l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Char char="–"/>
              <a:defRPr sz="2661"/>
            </a:lvl2pPr>
            <a:lvl3pPr marL="1371600" lvl="2" indent="-380745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–"/>
              <a:defRPr sz="2129"/>
            </a:lvl4pPr>
            <a:lvl5pPr marL="2286000" lvl="4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»"/>
              <a:defRPr sz="2129"/>
            </a:lvl5pPr>
            <a:lvl6pPr marL="2743200" lvl="5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6pPr>
            <a:lvl7pPr marL="3200400" lvl="6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7pPr>
            <a:lvl8pPr marL="3657600" lvl="7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8pPr>
            <a:lvl9pPr marL="4114800" lvl="8" indent="-363791" algn="l">
              <a:lnSpc>
                <a:spcPct val="100000"/>
              </a:lnSpc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2129"/>
              <a:buChar char="•"/>
              <a:defRPr sz="2129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08411" y="274638"/>
            <a:ext cx="109513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6"/>
              <a:buFont typeface="Calibri"/>
              <a:buNone/>
              <a:defRPr sz="5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08411" y="1600202"/>
            <a:ext cx="109513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046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ts val="4259"/>
              <a:buFont typeface="Arial"/>
              <a:buChar char="•"/>
              <a:defRPr sz="4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264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27"/>
              <a:buFont typeface="Arial"/>
              <a:buChar char="–"/>
              <a:defRPr sz="37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355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ts val="3193"/>
              <a:buFont typeface="Arial"/>
              <a:buChar char="•"/>
              <a:defRPr sz="3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–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»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573" algn="l" rtl="0">
              <a:lnSpc>
                <a:spcPct val="10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661"/>
              <a:buFont typeface="Arial"/>
              <a:buChar char="•"/>
              <a:defRPr sz="26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608410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157464" y="6356352"/>
            <a:ext cx="38532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720535" y="6356352"/>
            <a:ext cx="28392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7"/>
              <a:buFont typeface="Arial"/>
              <a:buNone/>
              <a:defRPr sz="15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793" y="1995055"/>
            <a:ext cx="12166603" cy="152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2"/>
              <a:buFont typeface="Arial"/>
              <a:buNone/>
            </a:pPr>
            <a:r>
              <a:rPr lang="ru-RU" sz="5322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КОНЦЕПЦИЯ ПРОЕКТА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2"/>
              <a:buFont typeface="Arial"/>
              <a:buNone/>
            </a:pPr>
            <a:r>
              <a:rPr lang="ru-RU" sz="28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Детский сад – территория сотрудничества, творчества и успеха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22"/>
              <a:buFont typeface="Arial"/>
              <a:buNone/>
            </a:pPr>
            <a:r>
              <a:rPr lang="ru-RU" sz="1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(проект развития личностного потенциала </a:t>
            </a:r>
            <a:r>
              <a:rPr lang="ru-RU" sz="1800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участников образовательного </a:t>
            </a:r>
            <a:r>
              <a:rPr lang="ru-RU" sz="1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процесса)</a:t>
            </a:r>
            <a:endParaRPr sz="1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756819" y="6339826"/>
            <a:ext cx="2976025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2"/>
              <a:buFont typeface="Arial"/>
              <a:buNone/>
            </a:pPr>
            <a:r>
              <a:rPr lang="ru-RU" sz="1862" b="1" i="0" u="none" strike="noStrike" cap="none" dirty="0" smtClean="0">
                <a:solidFill>
                  <a:schemeClr val="lt1"/>
                </a:solidFill>
                <a:latin typeface="Rasa Light"/>
                <a:ea typeface="Rasa Light"/>
                <a:cs typeface="Rasa Light"/>
                <a:sym typeface="Rasa Light"/>
              </a:rPr>
              <a:t>25.03.2021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18062" y="4572741"/>
            <a:ext cx="6919479" cy="157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sz="2661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АВТОРЫ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МДОУ </a:t>
            </a:r>
            <a:r>
              <a:rPr lang="ru-RU" b="1" i="0" u="none" strike="noStrike" cap="none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д</a:t>
            </a: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/с № 45 г. Волжский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Новичкова</a:t>
            </a:r>
            <a:r>
              <a:rPr lang="ru-RU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 И.А. – заведующий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Крюкова Н.А. – старший воспитатель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Сарычева Н.А. – педагог-психолог</a:t>
            </a:r>
            <a:endParaRPr lang="ru-RU" b="1" i="0" u="none" strike="noStrike" cap="none" dirty="0" smtClean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r>
              <a:rPr lang="ru-RU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Сахно Е.А. - куратор</a:t>
            </a:r>
            <a:endParaRPr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  <a:sym typeface="Rasa"/>
            </a:endParaRPr>
          </a:p>
        </p:txBody>
      </p:sp>
      <p:pic>
        <p:nvPicPr>
          <p:cNvPr id="5" name="Рисунок 4" descr="C:\Documents and Settings\маша\Рабочий стол\логотип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620" y="4310743"/>
            <a:ext cx="3097882" cy="200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793" y="848598"/>
            <a:ext cx="12166603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КЛЮЧЕВАЯ ПРОБЛЕМА ПРОЕКТА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201315" y="1772816"/>
            <a:ext cx="11765557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1"/>
              <a:buFont typeface="Arial"/>
              <a:buNone/>
            </a:pPr>
            <a:endParaRPr sz="2661" b="1" i="0" u="none" strike="noStrike" cap="none">
              <a:solidFill>
                <a:srgbClr val="22974F"/>
              </a:solidFill>
              <a:latin typeface="Rasa Light"/>
              <a:ea typeface="Rasa Light"/>
              <a:cs typeface="Rasa Light"/>
              <a:sym typeface="Rasa Ligh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35363585"/>
              </p:ext>
            </p:extLst>
          </p:nvPr>
        </p:nvGraphicFramePr>
        <p:xfrm>
          <a:off x="522515" y="1389411"/>
          <a:ext cx="10960925" cy="515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1585" y="725297"/>
            <a:ext cx="12166603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ЦЕЛЕВЫЕ ГРУППЫ ПРОЕКТА, 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БЛАГОПОЛУЧАТЕЛИ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38617" y="2114372"/>
          <a:ext cx="1107045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коллектив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профессиональной компетентности педагогов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проявления активности, направленной на развитие личностного потенциала ребенка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личностного потенциала педагога (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мотивированность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жизнеустойчивость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способность изменяться)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Повышение имиджа педагогов через транслирование опыта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Возможности для индивидуализации, социализации и развития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личностного потенциала в ЛРОС.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Положительный психологический климат в группах ДОУ (положительная динамика на измерителе эмоций)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качеством дошкольного образования в ДОУ.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Вовлеченность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событийное пространство ДОУ.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310225" y="2090056"/>
            <a:ext cx="3169245" cy="2316159"/>
            <a:chOff x="-150473" y="1310509"/>
            <a:chExt cx="2643102" cy="1779816"/>
          </a:xfrm>
        </p:grpSpPr>
        <p:sp>
          <p:nvSpPr>
            <p:cNvPr id="122" name="Google Shape;122;p6"/>
            <p:cNvSpPr txBox="1"/>
            <p:nvPr/>
          </p:nvSpPr>
          <p:spPr>
            <a:xfrm>
              <a:off x="-150473" y="2324045"/>
              <a:ext cx="2643102" cy="766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-RU" sz="3600" b="1" i="0" u="none" strike="noStrike" cap="none" dirty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ЦЕЛИ ПРОЕКТА </a:t>
              </a:r>
              <a:endParaRPr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23" name="Google Shape;123;p6" descr="Головоломка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012" y="1310509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6"/>
          <p:cNvSpPr/>
          <p:nvPr/>
        </p:nvSpPr>
        <p:spPr>
          <a:xfrm>
            <a:off x="3479470" y="1647731"/>
            <a:ext cx="8047737" cy="378705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80" lvl="0" indent="-270380" algn="just">
              <a:lnSpc>
                <a:spcPct val="90000"/>
              </a:lnSpc>
              <a:buSzPts val="1600"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Rasa"/>
                <a:cs typeface="Times New Roman" pitchFamily="18" charset="0"/>
                <a:sym typeface="Rasa"/>
              </a:rPr>
              <a:t>Цель – </a:t>
            </a:r>
            <a:r>
              <a:rPr lang="ru-RU" sz="3200" dirty="0">
                <a:solidFill>
                  <a:schemeClr val="dk1"/>
                </a:solidFill>
                <a:latin typeface="Times New Roman" pitchFamily="18" charset="0"/>
                <a:ea typeface="Rasa"/>
                <a:cs typeface="Times New Roman" pitchFamily="18" charset="0"/>
                <a:sym typeface="Rasa"/>
              </a:rPr>
              <a:t>создание творческой личностно-развивающей образовательной среды для развития личностного потенциала всех участников образовательных отношений через воздействие на все ее компоненты (организационно-технологический, пространственно-предметный, социальный)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292119" y="977773"/>
            <a:ext cx="2451082" cy="1983126"/>
            <a:chOff x="-150473" y="1506718"/>
            <a:chExt cx="2643102" cy="1643993"/>
          </a:xfrm>
        </p:grpSpPr>
        <p:sp>
          <p:nvSpPr>
            <p:cNvPr id="122" name="Google Shape;122;p6"/>
            <p:cNvSpPr txBox="1"/>
            <p:nvPr/>
          </p:nvSpPr>
          <p:spPr>
            <a:xfrm>
              <a:off x="-150473" y="2324045"/>
              <a:ext cx="2643102" cy="826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-RU" sz="3600" b="1" dirty="0" smtClean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ЗАДАЧИ</a:t>
              </a:r>
              <a:r>
                <a:rPr lang="ru-RU" sz="3600" b="1" i="0" u="none" strike="noStrike" cap="none" dirty="0" smtClean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 </a:t>
              </a:r>
              <a:r>
                <a:rPr lang="ru-RU" sz="3600" b="1" i="0" u="none" strike="noStrike" cap="none" dirty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ПРОЕКТА </a:t>
              </a:r>
              <a:endParaRPr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23" name="Google Shape;123;p6" descr="Головоломка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012" y="1506718"/>
              <a:ext cx="914400" cy="718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6"/>
          <p:cNvSpPr/>
          <p:nvPr/>
        </p:nvSpPr>
        <p:spPr>
          <a:xfrm>
            <a:off x="2888054" y="841972"/>
            <a:ext cx="8899557" cy="51785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профессиональную команду для работы над проектом.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оценочные инструменты для анализа состояния образовательной системы.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Осуществить оценку текущего состояния образовательной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с целью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творческих компонентов, необходимых для личностно-развивающей образовательной среды. 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6"/>
          <p:cNvGrpSpPr/>
          <p:nvPr/>
        </p:nvGrpSpPr>
        <p:grpSpPr>
          <a:xfrm>
            <a:off x="292119" y="977773"/>
            <a:ext cx="2451082" cy="1983126"/>
            <a:chOff x="-150473" y="1506718"/>
            <a:chExt cx="2643102" cy="1643993"/>
          </a:xfrm>
        </p:grpSpPr>
        <p:sp>
          <p:nvSpPr>
            <p:cNvPr id="122" name="Google Shape;122;p6"/>
            <p:cNvSpPr txBox="1"/>
            <p:nvPr/>
          </p:nvSpPr>
          <p:spPr>
            <a:xfrm>
              <a:off x="-150473" y="2324045"/>
              <a:ext cx="2643102" cy="826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ru-RU" sz="3600" b="1" dirty="0" smtClean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ЗАДАЧИ</a:t>
              </a:r>
              <a:r>
                <a:rPr lang="ru-RU" sz="3600" b="1" i="0" u="none" strike="noStrike" cap="none" dirty="0" smtClean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 </a:t>
              </a:r>
              <a:r>
                <a:rPr lang="ru-RU" sz="3600" b="1" i="0" u="none" strike="noStrike" cap="none" dirty="0">
                  <a:solidFill>
                    <a:srgbClr val="00642D"/>
                  </a:solidFill>
                  <a:latin typeface="Times New Roman" panose="02020603050405020304" pitchFamily="18" charset="0"/>
                  <a:ea typeface="Rasa"/>
                  <a:cs typeface="Times New Roman" panose="02020603050405020304" pitchFamily="18" charset="0"/>
                  <a:sym typeface="Rasa"/>
                </a:rPr>
                <a:t>ПРОЕКТА </a:t>
              </a:r>
              <a:endParaRPr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123" name="Google Shape;123;p6" descr="Головоломка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012" y="1506718"/>
              <a:ext cx="914400" cy="718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6"/>
          <p:cNvSpPr/>
          <p:nvPr/>
        </p:nvSpPr>
        <p:spPr>
          <a:xfrm>
            <a:off x="2743200" y="841972"/>
            <a:ext cx="9044411" cy="51785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Увеличить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долю «творческой» и «безмятежной» среды за счет уменьшения доли «карьерной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среды.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планомерного повышения показателей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параметров (широта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интенсивность, активность, эмоциональность) среды.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Организовать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сообщества по интересам через систему дополнительного образования ДОУ.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415637" y="534390"/>
            <a:ext cx="1116003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 ПРОЕКТА И СПОСОБЫ ИХ ДОСТИЖЕНИЯ</a:t>
            </a:r>
            <a:endParaRPr sz="28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5771728"/>
              </p:ext>
            </p:extLst>
          </p:nvPr>
        </p:nvGraphicFramePr>
        <p:xfrm>
          <a:off x="415637" y="1078043"/>
          <a:ext cx="11543992" cy="5408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67051" y="729432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ОЦЕНКА ПРОЕКТА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596450" y="1591294"/>
            <a:ext cx="10936730" cy="423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456264" marR="0" lvl="0" indent="-4562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Arial"/>
              <a:buChar char="•"/>
            </a:pPr>
            <a:endParaRPr lang="ru-RU" sz="2661" b="0" i="0" u="none" strike="noStrike" cap="none" dirty="0" smtClean="0">
              <a:solidFill>
                <a:schemeClr val="dk1"/>
              </a:solidFill>
              <a:latin typeface="Rasa Light"/>
              <a:ea typeface="Rasa Light"/>
              <a:cs typeface="Rasa Light"/>
              <a:sym typeface="Rasa Light"/>
            </a:endParaRPr>
          </a:p>
          <a:p>
            <a:pPr marL="456264" marR="0" lvl="0" indent="-4562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Успешность проекта:</a:t>
            </a:r>
          </a:p>
          <a:p>
            <a:pPr marL="456264" lvl="0" indent="-456264">
              <a:lnSpc>
                <a:spcPct val="90000"/>
              </a:lnSpc>
              <a:buClr>
                <a:srgbClr val="F69200"/>
              </a:buClr>
              <a:buSzPts val="2661"/>
              <a:buFont typeface="Arial"/>
              <a:buChar char="•"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Изменения 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в ЛРОС </a:t>
            </a:r>
            <a:r>
              <a:rPr lang="ru-RU" sz="3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ДОУ.</a:t>
            </a:r>
          </a:p>
          <a:p>
            <a:pPr marL="456264" marR="0" lvl="0" indent="-4562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Arial"/>
              <a:buChar char="•"/>
            </a:pP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Внедрение образовательных технологий </a:t>
            </a:r>
            <a:r>
              <a:rPr lang="ru-RU" sz="32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деятельностного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 типа.</a:t>
            </a:r>
            <a:endParaRPr sz="32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56264" lvl="0" indent="-45626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/>
              <a:buChar char="•"/>
            </a:pPr>
            <a:r>
              <a:rPr lang="ru-RU" sz="3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Транслирование передового педагогического опыта по результатам </a:t>
            </a:r>
            <a:r>
              <a:rPr lang="ru-RU" sz="3200" dirty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работы 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(освещение </a:t>
            </a:r>
            <a:r>
              <a:rPr lang="ru-RU" sz="3200" dirty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проделанной работы ДОУ в СМИ и сети </a:t>
            </a:r>
            <a:r>
              <a:rPr lang="ru-RU" sz="3200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интернет, через сетевое взаимодействие ДОУ города).</a:t>
            </a:r>
          </a:p>
          <a:p>
            <a:pPr marL="456264" lvl="0" indent="-45626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/>
              <a:buChar char="•"/>
            </a:pPr>
            <a:endParaRPr lang="ru-RU" sz="3200" dirty="0">
              <a:solidFill>
                <a:schemeClr val="dk1"/>
              </a:solidFill>
              <a:latin typeface="Times New Roman" pitchFamily="18" charset="0"/>
              <a:ea typeface="Rasa Light"/>
              <a:cs typeface="Times New Roman" pitchFamily="18" charset="0"/>
              <a:sym typeface="Rasa Light"/>
            </a:endParaRPr>
          </a:p>
          <a:p>
            <a:pPr marL="456264" marR="0" lvl="0" indent="-456264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Arial"/>
              <a:buChar char="•"/>
            </a:pPr>
            <a:endParaRPr lang="ru-RU" sz="3200" b="0" i="0" u="none" strike="noStrike" cap="none" dirty="0" smtClean="0">
              <a:solidFill>
                <a:schemeClr val="dk1"/>
              </a:solidFill>
              <a:latin typeface="Times New Roman" pitchFamily="18" charset="0"/>
              <a:ea typeface="Rasa Light"/>
              <a:cs typeface="Times New Roman" pitchFamily="18" charset="0"/>
              <a:sym typeface="Rasa Light"/>
            </a:endParaRPr>
          </a:p>
          <a:p>
            <a:pPr marL="456264" marR="0" lvl="0" indent="-456264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ts val="2661"/>
            </a:pPr>
            <a:r>
              <a:rPr lang="ru-RU" sz="2661" b="0" i="0" u="none" strike="noStrike" cap="none" dirty="0" smtClean="0">
                <a:solidFill>
                  <a:schemeClr val="dk1"/>
                </a:solidFill>
                <a:latin typeface="Rasa Light"/>
                <a:ea typeface="Rasa Light"/>
                <a:cs typeface="Rasa Light"/>
                <a:sym typeface="Rasa Light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152278" y="447358"/>
            <a:ext cx="1216660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РИСКИ И СПОСОБЫ ИХ </a:t>
            </a:r>
            <a:r>
              <a:rPr lang="ru-RU" sz="2400" b="1" i="0" u="none" strike="noStrike" cap="none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МИНИМИЗАЦИИ</a:t>
            </a:r>
            <a:endParaRPr sz="2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94921"/>
              </p:ext>
            </p:extLst>
          </p:nvPr>
        </p:nvGraphicFramePr>
        <p:xfrm>
          <a:off x="244495" y="779757"/>
          <a:ext cx="11697024" cy="5990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8512">
                  <a:extLst>
                    <a:ext uri="{9D8B030D-6E8A-4147-A177-3AD203B41FA5}">
                      <a16:colId xmlns:a16="http://schemas.microsoft.com/office/drawing/2014/main" xmlns="" val="1629471930"/>
                    </a:ext>
                  </a:extLst>
                </a:gridCol>
                <a:gridCol w="5848512">
                  <a:extLst>
                    <a:ext uri="{9D8B030D-6E8A-4147-A177-3AD203B41FA5}">
                      <a16:colId xmlns:a16="http://schemas.microsoft.com/office/drawing/2014/main" xmlns="" val="2176200073"/>
                    </a:ext>
                  </a:extLst>
                </a:gridCol>
              </a:tblGrid>
              <a:tr h="40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Способы минимизации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08113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Недостаточно сформированная мотивация педагогического коллектива  к переменам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Методическое сопровождение, стимулирование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19157"/>
                  </a:ext>
                </a:extLst>
              </a:tr>
              <a:tr h="34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Противоречивый  климат в коллективе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Соглашение, </a:t>
                      </a:r>
                      <a:r>
                        <a:rPr lang="ru-RU" sz="1400" b="1" i="0" u="none" strike="noStrike" cap="none" noProof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командообразующие</a:t>
                      </a:r>
                      <a:r>
                        <a:rPr lang="ru-RU" sz="1400" b="1" i="0" u="none" strike="noStrike" cap="none" noProof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 тренинги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8380035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Отсутствие инструментально-методического обеспечения управленческой деятельности, организационных механизмов создания личностно развивающей образовательной среды в условиях сетевого взаимодействия ДОУ с семьей и социумом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Прохождение курсов по изучению современных подходов к созданию ЛРОС.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Изучение и внедрение современных социально-ориентированных технологий и форм работы в образовательно-воспитательный процесс.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7651415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Недостаточное обеспечение образовательного процесса учебно-методическими материалами и дидактическими пособиями. 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Выработка алгоритма деятельности по реализации проекта.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Разработка системы контроля за поэтапной реализацией цели и задач проекта.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202824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Недостаточное финансирование для создания ЛРОС.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Привлечение внебюджетных средств.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Организация платных образовательных услуг, привлечение спонсорских средств. </a:t>
                      </a:r>
                    </a:p>
                    <a:p>
                      <a:pPr marL="342900" marR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Поиск спонсоров через создание ситуации заинтересованности и востребованности опыта работы ДОУ .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927021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Снижение активности родителей в воспитании детей.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Проведение мастер-классов и др. форм для достижения необходимого эффекта. Создание ситуации «Успешный ребенок» (разработка проектов, участие в конкурсах), для привлечения внимания родителей к взаимодействию с детским садом по вопросам воспитания детей.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1593909"/>
                  </a:ext>
                </a:extLst>
              </a:tr>
              <a:tr h="422033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Сложная санитарно-эпидемиологическая обстановка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Соблюдение норм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СанПин</a:t>
                      </a:r>
                      <a:r>
                        <a:rPr lang="ru-RU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, проведение профилактических мероприятий</a:t>
                      </a:r>
                      <a:endParaRPr lang="ru-RU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992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/>
        </p:nvSpPr>
        <p:spPr>
          <a:xfrm>
            <a:off x="179439" y="746122"/>
            <a:ext cx="11472372" cy="66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u="none" strike="noStrike" cap="none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РЕСУРСНОЕ </a:t>
            </a:r>
            <a:r>
              <a:rPr lang="ru-RU" sz="3600" b="1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ОБЕСПЕЧЕНИЕ ПРОЕКТА </a:t>
            </a:r>
            <a:endParaRPr sz="1400" b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2522" y="1923804"/>
          <a:ext cx="9939648" cy="3541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6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3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7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Материальные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база ДОУ и сетевых партнеров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Кадровые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Подготовленная управленческая команда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реализации проекта, обученные педагоги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наставничества</a:t>
                      </a:r>
                    </a:p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Сетевые методические объединения педагогов</a:t>
                      </a:r>
                    </a:p>
                    <a:p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 создания ЛРОС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Финансовые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стимулирования оплаты труда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бюджетных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внебюджетных средств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7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ДОУ, информационные стенды, социальные сети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/>
        </p:nvSpPr>
        <p:spPr>
          <a:xfrm>
            <a:off x="1586" y="692696"/>
            <a:ext cx="12166602" cy="66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КОНТУРЫ </a:t>
            </a: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«ДОРОЖНОЙ КАРТЫ» ПРОЕКТА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9236" y="1627483"/>
          <a:ext cx="11224833" cy="36004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1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1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1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19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(2021-2022г.)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(2022-2023г.)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 (2023-2024г.)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71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управленческой команды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 образовательной среды ДОУ.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нормативно-правовой базы.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ООП ДО и программы развития ДОУ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«Детский сад -территория сотрудничества, творчества и успеха»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содержания и форм использования технологии ПОС по созданию творческой ЛРОС в ДОУ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Практическая реализация проекта (внедрение технологии ПОС, внесение изменений во все компоненты ЛРОС).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Промежуточный мониторинг, возможная корректировка проекта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 и экспертная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оценка реализации проекта (определение эффективности использования ПОС для развития ЛРОС).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Транслирование опыта, определение дальнейших стратегических целей ДОУ.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6900" y="5795158"/>
            <a:ext cx="1023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Ответственные  - управленческая команда ОО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  <a:buSzPts val="3600"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КРАТКАЯ СПРАВКА ОБ ОБРАЗОВАТЕЛЬНОЙ ОРГАНИЗАЦИИ</a:t>
            </a:r>
            <a:endParaRPr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23024" y="1151741"/>
            <a:ext cx="11211863" cy="66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МДОУ </a:t>
            </a:r>
            <a:r>
              <a:rPr lang="ru-RU" sz="20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д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/с № 45 «Ромашка» г. Волжского Волгоградской области функционирует с 1968 года.</a:t>
            </a:r>
          </a:p>
          <a:p>
            <a:pPr marL="608354" lvl="0" indent="-608354">
              <a:lnSpc>
                <a:spcPct val="90000"/>
              </a:lnSpc>
              <a:buClr>
                <a:srgbClr val="F69200"/>
              </a:buClr>
              <a:buSzPts val="3193"/>
              <a:buFont typeface="Rasa"/>
              <a:buChar char="•"/>
            </a:pPr>
            <a:endParaRPr lang="ru-RU" sz="2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Rasa Light"/>
            </a:endParaRPr>
          </a:p>
          <a:p>
            <a:pPr marR="0" lvl="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ts val="3193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300" y="1589556"/>
            <a:ext cx="3289101" cy="4378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478" y="4472412"/>
            <a:ext cx="3014743" cy="2068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344" y="1589556"/>
            <a:ext cx="3325488" cy="4431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73" y="1589556"/>
            <a:ext cx="3283583" cy="4378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977774" y="702272"/>
            <a:ext cx="10076508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Продукты, которые будут созданы в результате реализации проекта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547663" y="1376126"/>
            <a:ext cx="10936730" cy="508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456264" marR="0" lvl="0" indent="-4562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buSzPts val="2661"/>
              <a:buFont typeface="Arial"/>
              <a:buChar char="•"/>
            </a:pPr>
            <a:endParaRPr lang="ru-RU" sz="2661" b="0" i="0" u="none" strike="noStrike" cap="none" dirty="0" smtClean="0">
              <a:solidFill>
                <a:schemeClr val="dk1"/>
              </a:solidFill>
              <a:latin typeface="Rasa Light"/>
              <a:ea typeface="Rasa Light"/>
              <a:cs typeface="Rasa Light"/>
              <a:sym typeface="Rasa Light"/>
            </a:endParaRPr>
          </a:p>
          <a:p>
            <a:pPr marL="457200" lvl="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проекта создания ЛРОС, педагогических проектов.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Rasa Light"/>
                <a:ea typeface="Rasa Light"/>
                <a:cs typeface="Rasa Light"/>
                <a:sym typeface="Rasa Light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sym typeface="Rasa Light"/>
              </a:rPr>
              <a:t>Рекомендации по созданию коридорной галереи творчества («говорящей стены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Rasa Light"/>
              </a:rPr>
              <a:t>»).</a:t>
            </a:r>
          </a:p>
          <a:p>
            <a:pPr marL="457200" lvl="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процесса создания трансформируемого пространства для любых видов творческой деятельности.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по созданию новых развивающих зон в группах для взаимодействия, проявления креативности и творчества, для реализации творческих идей воспитанников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Банк идей для использования в образовательном процессе.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2661"/>
              <a:buFont typeface="Arial" panose="020B0604020202020204" pitchFamily="34" charset="0"/>
              <a:buChar char="•"/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167051" y="565019"/>
            <a:ext cx="1216660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Продукты, которые будут созданы в </a:t>
            </a: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результате</a:t>
            </a:r>
          </a:p>
          <a:p>
            <a:pPr lvl="0" algn="ctr">
              <a:lnSpc>
                <a:spcPct val="90000"/>
              </a:lnSpc>
              <a:buSzPts val="3600"/>
            </a:pPr>
            <a:r>
              <a:rPr lang="ru-RU" sz="3600" b="1" dirty="0" smtClean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 </a:t>
            </a:r>
            <a:r>
              <a:rPr lang="ru-RU" sz="36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реализации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51" y="1358019"/>
            <a:ext cx="3771206" cy="305908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051" y="4490519"/>
            <a:ext cx="369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«Открытая, говорящая стена»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03688" y="2969536"/>
            <a:ext cx="3883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 под лестничным маршем - в будущем мини-планетарий</a:t>
            </a:r>
            <a:endParaRPr lang="ru-RU" sz="1600" b="1" dirty="0"/>
          </a:p>
        </p:txBody>
      </p:sp>
      <p:pic>
        <p:nvPicPr>
          <p:cNvPr id="9" name="Рисунок 8" descr="C:\Users\Windows8\Desktop\говорящая стена 3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" r="967" b="1650"/>
          <a:stretch/>
        </p:blipFill>
        <p:spPr bwMode="auto">
          <a:xfrm>
            <a:off x="7952239" y="1667651"/>
            <a:ext cx="4128393" cy="3002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389" y="3765184"/>
            <a:ext cx="4449715" cy="295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0531" y="4827409"/>
            <a:ext cx="378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Пространство - в будущем зона отдыха детей и педагогов. Уголок релаксации.</a:t>
            </a:r>
          </a:p>
        </p:txBody>
      </p:sp>
    </p:spTree>
    <p:extLst>
      <p:ext uri="{BB962C8B-B14F-4D97-AF65-F5344CB8AC3E}">
        <p14:creationId xmlns:p14="http://schemas.microsoft.com/office/powerpoint/2010/main" val="2271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1586" y="593394"/>
            <a:ext cx="12166602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УПРАВЛЕНЧЕСКОЕ СОПРОВОЖДЕНИЕ ПРОЕКТА</a:t>
            </a:r>
            <a:endParaRPr sz="14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0145424"/>
              </p:ext>
            </p:extLst>
          </p:nvPr>
        </p:nvGraphicFramePr>
        <p:xfrm>
          <a:off x="386830" y="1321806"/>
          <a:ext cx="11067803" cy="519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62" y="500521"/>
            <a:ext cx="10948492" cy="605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398" y="3250194"/>
            <a:ext cx="7695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КРАТКАЯ СПРАВКА ОБ ОБРАЗОВАТЕЛЬНОЙ ОРГАНИЗАЦИИ</a:t>
            </a:r>
            <a:endParaRPr sz="28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16871" y="902442"/>
            <a:ext cx="11633703" cy="11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F69200"/>
              </a:buClr>
              <a:buSzPts val="3193"/>
            </a:pPr>
            <a:endParaRPr lang="ru-RU" sz="2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Rasa Light"/>
            </a:endParaRPr>
          </a:p>
          <a:p>
            <a:pPr algn="just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  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В настоящее время организована работа 11 групп общеразвивающей направленности, их посещают  280 детей, из них 3 группы ясельные,  1 группа разновозрастная (дети с 3 до 7 лет). </a:t>
            </a:r>
          </a:p>
          <a:p>
            <a:pPr marL="608354" indent="-608354" algn="just">
              <a:lnSpc>
                <a:spcPct val="90000"/>
              </a:lnSpc>
              <a:buClr>
                <a:srgbClr val="F69200"/>
              </a:buClr>
              <a:buSzPts val="3193"/>
              <a:buFont typeface="Rasa"/>
              <a:buChar char="•"/>
            </a:pPr>
            <a:endParaRPr lang="ru-RU" sz="2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Rasa Light"/>
            </a:endParaRPr>
          </a:p>
          <a:p>
            <a:pPr marR="0" lvl="0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ts val="3193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0" y="1919335"/>
            <a:ext cx="3636111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947" y="1919335"/>
            <a:ext cx="3639627" cy="2426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823" y="1919335"/>
            <a:ext cx="3636284" cy="2426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986" y="3778698"/>
            <a:ext cx="1821835" cy="289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734" y="3971887"/>
            <a:ext cx="2588429" cy="271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467" y="4891517"/>
            <a:ext cx="1231499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407" y="4698487"/>
            <a:ext cx="1548518" cy="1261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90" y="5224147"/>
            <a:ext cx="2420057" cy="120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98960" y="554974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КРАТКАЯ СПРАВКА ОБ ОБРАЗОВАТЕЛЬНОЙ ОРГАНИЗАЦИИ</a:t>
            </a:r>
            <a:endParaRPr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477757" y="934458"/>
            <a:ext cx="11211863" cy="885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18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С детьми кроме воспитателей работают специалисты: музыкальный руководитель, инструктор по физической культуре, педагог дополнительного образования по хореографии, педагог-психолог, учитель-логопед. Функционируют два зала: музыкальный и спортивный.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838" y="1996327"/>
            <a:ext cx="2897898" cy="4445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73" y="4261306"/>
            <a:ext cx="3646184" cy="2426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07" y="1819747"/>
            <a:ext cx="4072697" cy="2289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063" y="1819747"/>
            <a:ext cx="3484721" cy="2325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209" y="4303510"/>
            <a:ext cx="3515843" cy="23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4379" y="653143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КРАТКАЯ СПРАВКА ОБ ОБРАЗОВАТЕЛЬНОЙ ОРГАНИЗАЦИИ</a:t>
            </a:r>
            <a:endParaRPr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91608" y="688852"/>
            <a:ext cx="11177341" cy="132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608354" indent="-608354" algn="just">
              <a:lnSpc>
                <a:spcPct val="90000"/>
              </a:lnSpc>
              <a:buClr>
                <a:srgbClr val="F69200"/>
              </a:buClr>
              <a:buSzPts val="3193"/>
            </a:pPr>
            <a:endParaRPr lang="ru-RU" sz="22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Rasa Light"/>
            </a:endParaRPr>
          </a:p>
          <a:p>
            <a:pPr algn="just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Педагогический коллектив:</a:t>
            </a:r>
          </a:p>
          <a:p>
            <a:pPr marL="608354" indent="608354" algn="just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22 педагога – стабильный и высококвалифицированный</a:t>
            </a:r>
          </a:p>
          <a:p>
            <a:pPr marL="608354" indent="608354" algn="just">
              <a:lnSpc>
                <a:spcPct val="90000"/>
              </a:lnSpc>
              <a:buClr>
                <a:srgbClr val="F69200"/>
              </a:buClr>
              <a:buSzPts val="3193"/>
            </a:pP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Высшая 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и первая 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квалификационна</a:t>
            </a:r>
            <a:r>
              <a:rPr lang="ru-RU" sz="2000" b="1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я категория – 82%</a:t>
            </a:r>
            <a:endParaRPr sz="2000" b="1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608354" marR="0" lvl="0" indent="-608354" algn="l" rtl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F69200"/>
              </a:buClr>
              <a:buSzPts val="3193"/>
              <a:buFont typeface="Rasa"/>
              <a:buChar char="•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418" y="1157344"/>
            <a:ext cx="2886531" cy="5138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35" b="7644"/>
          <a:stretch/>
        </p:blipFill>
        <p:spPr>
          <a:xfrm>
            <a:off x="179441" y="1885563"/>
            <a:ext cx="3773572" cy="2510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64" y="4395591"/>
            <a:ext cx="2141023" cy="2141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81" y="5062691"/>
            <a:ext cx="1249588" cy="806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783" y="2491787"/>
            <a:ext cx="4599865" cy="33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C:\Documents and Settings\маша\Рабочий стол\логотип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55" y="783771"/>
            <a:ext cx="3097882" cy="2000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7" name="Google Shape;97;p2"/>
          <p:cNvSpPr txBox="1"/>
          <p:nvPr/>
        </p:nvSpPr>
        <p:spPr>
          <a:xfrm>
            <a:off x="154379" y="451262"/>
            <a:ext cx="12119654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8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КРАТКАЯ СПРАВКА ОБ ОБРАЗОВАТЕЛЬНОЙ ОРГАНИЗАЦИИ</a:t>
            </a:r>
            <a:endParaRPr sz="28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20634" y="2446316"/>
            <a:ext cx="5415148" cy="406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608354" lvl="0" indent="-608354">
              <a:lnSpc>
                <a:spcPct val="90000"/>
              </a:lnSpc>
              <a:buClr>
                <a:srgbClr val="F69200"/>
              </a:buClr>
              <a:buSzPts val="3193"/>
            </a:pPr>
            <a:endParaRPr lang="ru-RU" sz="3193" b="0" i="0" u="none" strike="noStrike" cap="none" dirty="0" smtClean="0">
              <a:solidFill>
                <a:schemeClr val="dk1"/>
              </a:solidFill>
              <a:latin typeface="Rasa Light"/>
              <a:ea typeface="Rasa Light"/>
              <a:cs typeface="Rasa Light"/>
              <a:sym typeface="Rasa Light"/>
            </a:endParaRPr>
          </a:p>
          <a:p>
            <a:pPr marL="608354" lvl="0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  <a:buFont typeface="Rasa"/>
              <a:buChar char="•"/>
            </a:pPr>
            <a:r>
              <a:rPr lang="ru-RU" sz="2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У педагогического коллектива имеется опыт по реализации программы социально-эмоционального развития по программе Р.Б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. </a:t>
            </a:r>
            <a:r>
              <a:rPr lang="ru-RU" sz="2200" dirty="0" err="1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Стеркиной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 </a:t>
            </a:r>
            <a:r>
              <a:rPr lang="ru-RU" sz="2200" b="0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«Я – Ты – Мы».</a:t>
            </a:r>
          </a:p>
          <a:p>
            <a:pPr marL="608354" lvl="0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  <a:buFont typeface="Rasa"/>
              <a:buChar char="•"/>
            </a:pP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Rasa Light"/>
              </a:rPr>
              <a:t>Работа в эксперименте по направлению: «Подготовка педагогов к непрерывному социально-личностному развитию старших дошкольников и младших школьников».</a:t>
            </a:r>
            <a:endParaRPr sz="2200" b="0" i="0" u="none" strike="noStrike" cap="none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5175" y="1531917"/>
            <a:ext cx="5343896" cy="477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r>
              <a:rPr lang="ru-RU" sz="2400" b="1" dirty="0" err="1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Социокультурное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Rasa Light"/>
                <a:cs typeface="Times New Roman" pitchFamily="18" charset="0"/>
                <a:sym typeface="Rasa Light"/>
              </a:rPr>
              <a:t> окружение ОО</a:t>
            </a: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 smtClean="0">
              <a:solidFill>
                <a:schemeClr val="dk1"/>
              </a:solidFill>
              <a:cs typeface="Rasa Light"/>
              <a:sym typeface="Rasa Light"/>
            </a:endParaRPr>
          </a:p>
          <a:p>
            <a:pPr marL="608354" lvl="0" indent="-608354"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ts val="3193"/>
            </a:pP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8550233" y="5391396"/>
            <a:ext cx="1306286" cy="129441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Волжский институт  экономики, педагогики и </a:t>
            </a:r>
            <a:r>
              <a:rPr lang="ru-RU" sz="1200" b="1" dirty="0" smtClean="0">
                <a:solidFill>
                  <a:schemeClr val="tx1"/>
                </a:solidFill>
              </a:rPr>
              <a:t>права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135089" y="2016826"/>
            <a:ext cx="1306286" cy="129441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МОУ СШ № 24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427029" y="1957450"/>
            <a:ext cx="1306286" cy="1294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Центральная детская библиотека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44443" y="3584368"/>
            <a:ext cx="1306286" cy="12944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Школа искусств «</a:t>
            </a:r>
            <a:r>
              <a:rPr lang="ru-RU" sz="1200" b="1" dirty="0" err="1" smtClean="0">
                <a:solidFill>
                  <a:schemeClr val="tx1"/>
                </a:solidFill>
              </a:rPr>
              <a:t>Этос</a:t>
            </a:r>
            <a:r>
              <a:rPr lang="ru-RU" sz="1200" b="1" dirty="0" smtClean="0">
                <a:solidFill>
                  <a:schemeClr val="tx1"/>
                </a:solidFill>
              </a:rPr>
              <a:t>»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353303" y="3441864"/>
            <a:ext cx="1403269" cy="13795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Городской музей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22623" y="3524992"/>
            <a:ext cx="1306286" cy="1294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МДОУ </a:t>
            </a:r>
            <a:r>
              <a:rPr lang="ru-RU" sz="1200" b="1" dirty="0" err="1" smtClean="0">
                <a:solidFill>
                  <a:schemeClr val="tx1"/>
                </a:solidFill>
              </a:rPr>
              <a:t>д</a:t>
            </a:r>
            <a:r>
              <a:rPr lang="ru-RU" sz="1200" b="1" dirty="0" smtClean="0">
                <a:solidFill>
                  <a:schemeClr val="tx1"/>
                </a:solidFill>
              </a:rPr>
              <a:t>/с № 45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177152" y="4940134"/>
            <a:ext cx="1330036" cy="133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Театр кукол «Арлекин»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45185" y="4975760"/>
            <a:ext cx="1306286" cy="12944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ДОУ г. Волжского в рамках сетевого взаимодействия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7635834" y="4037610"/>
            <a:ext cx="641267" cy="3302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9294859">
            <a:off x="7929586" y="4834586"/>
            <a:ext cx="604502" cy="3302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3008302">
            <a:off x="8061613" y="3268327"/>
            <a:ext cx="549715" cy="3302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5951793">
            <a:off x="8868917" y="4964832"/>
            <a:ext cx="499645" cy="2534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579561">
            <a:off x="9583295" y="4717479"/>
            <a:ext cx="597750" cy="330253"/>
          </a:xfrm>
          <a:prstGeom prst="leftRightArrow">
            <a:avLst>
              <a:gd name="adj1" fmla="val 328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1077774">
            <a:off x="9686886" y="4018151"/>
            <a:ext cx="563719" cy="330253"/>
          </a:xfrm>
          <a:prstGeom prst="leftRightArrow">
            <a:avLst>
              <a:gd name="adj1" fmla="val 38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8135089">
            <a:off x="9253293" y="3197363"/>
            <a:ext cx="552777" cy="3302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585" y="631562"/>
            <a:ext cx="1216660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400" b="1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 И ПРЕДВАРИТЕЛЬНЫЕ ВЫВОДЫ ИССЛЕДОВАНИЯ СРЕДЫ ОО</a:t>
            </a:r>
            <a:endParaRPr sz="2400" b="1" dirty="0">
              <a:solidFill>
                <a:srgbClr val="00642D"/>
              </a:solidFill>
              <a:latin typeface="Times New Roman" panose="02020603050405020304" pitchFamily="18" charset="0"/>
              <a:ea typeface="Ras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90" y="1104522"/>
            <a:ext cx="4889637" cy="423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среды детского сада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В.А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Ясвину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dirty="0" smtClean="0"/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диагностики дошкольной образовательной среды показали: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образовательная среда имеет смешанный характер;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преобладает в основном «карьерная» среда;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выявлены фрагменты «творческой», «догматической», «безмятежной»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529" y="1534569"/>
            <a:ext cx="6702399" cy="4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 И ПРЕДВАРИТЕЛЬНЫЕ ВЫВОДЫ ИССЛЕДОВАНИЯ СРЕДЫ ОО</a:t>
            </a:r>
            <a:endParaRPr sz="2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90" y="1638301"/>
            <a:ext cx="5749716" cy="312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среды детского сада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Ясвину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sz="2000" b="1" kern="1200" spc="20" dirty="0" smtClean="0">
                <a:solidFill>
                  <a:srgbClr val="0086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(Игровая </a:t>
            </a:r>
            <a:r>
              <a:rPr lang="ru-RU" sz="2000" b="1" kern="1200" spc="20" dirty="0">
                <a:solidFill>
                  <a:srgbClr val="0086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методика «Измеритель эмоций</a:t>
            </a:r>
            <a:r>
              <a:rPr lang="ru-RU" sz="2000" b="1" kern="1200" spc="20" dirty="0" smtClean="0">
                <a:solidFill>
                  <a:srgbClr val="0086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</a:t>
            </a:r>
          </a:p>
          <a:p>
            <a:pPr indent="450215"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sz="1862" b="1" kern="1200" spc="20" dirty="0">
              <a:solidFill>
                <a:srgbClr val="00863D"/>
              </a:solidFill>
              <a:latin typeface="+mn-lt"/>
              <a:ea typeface="+mn-ea"/>
              <a:cs typeface="+mn-cs"/>
            </a:endParaRP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диагностики воспитанников «Измеритель эмоций» выявлены следующие дефициты: «безмятежная» среда, в которой дети испытывают приятные низкоэнергетические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эмоции,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педагогов - дефицитов не выявлено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7567508"/>
              </p:ext>
            </p:extLst>
          </p:nvPr>
        </p:nvGraphicFramePr>
        <p:xfrm>
          <a:off x="6065822" y="1104521"/>
          <a:ext cx="5395863" cy="220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5988" y="950633"/>
            <a:ext cx="621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диагностики эмоционального состояния воспитанников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2325" y="3313568"/>
            <a:ext cx="589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диагностики эмоционального состояния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ДОУ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11182069"/>
              </p:ext>
            </p:extLst>
          </p:nvPr>
        </p:nvGraphicFramePr>
        <p:xfrm>
          <a:off x="5747081" y="3714674"/>
          <a:ext cx="6214745" cy="279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43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44090" y="604402"/>
            <a:ext cx="12166603" cy="30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200" b="1" i="0" u="none" strike="noStrike" cap="none" dirty="0">
                <a:solidFill>
                  <a:srgbClr val="00642D"/>
                </a:solidFill>
                <a:latin typeface="Times New Roman" panose="02020603050405020304" pitchFamily="18" charset="0"/>
                <a:ea typeface="Rasa"/>
                <a:cs typeface="Times New Roman" panose="02020603050405020304" pitchFamily="18" charset="0"/>
                <a:sym typeface="Rasa"/>
              </a:rPr>
              <a:t>РЕЗУЛЬТАТЫ И ПРЕДВАРИТЕЛЬНЫЕ ВЫВОДЫ ИССЛЕДОВАНИЯ СРЕДЫ ОО</a:t>
            </a:r>
            <a:endParaRPr sz="2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63" y="1104522"/>
            <a:ext cx="4282290" cy="468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Диагностика среды детского сада  </a:t>
            </a:r>
            <a:endParaRPr lang="ru-RU" dirty="0" smtClean="0"/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 В.А</a:t>
            </a:r>
            <a:r>
              <a:rPr lang="ru-RU" dirty="0"/>
              <a:t>. </a:t>
            </a:r>
            <a:r>
              <a:rPr lang="ru-RU" dirty="0" err="1" smtClean="0"/>
              <a:t>Ясвину</a:t>
            </a:r>
            <a:endParaRPr lang="ru-RU" dirty="0" smtClean="0"/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r>
              <a:rPr lang="ru-RU" b="1" kern="1200" spc="20" dirty="0">
                <a:solidFill>
                  <a:srgbClr val="00863D"/>
                </a:solidFill>
                <a:latin typeface="+mn-lt"/>
                <a:ea typeface="+mn-ea"/>
                <a:cs typeface="+mn-cs"/>
              </a:rPr>
              <a:t>(Методика педагогической экспертизы среды ДОУ на основе комплекса количественных параметров</a:t>
            </a:r>
            <a:r>
              <a:rPr lang="ru-RU" b="1" kern="1200" spc="20" dirty="0" smtClean="0">
                <a:solidFill>
                  <a:srgbClr val="00863D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b="1" kern="1200" spc="20" dirty="0" smtClean="0">
              <a:solidFill>
                <a:srgbClr val="00863D"/>
              </a:solidFill>
              <a:latin typeface="+mn-lt"/>
              <a:ea typeface="+mn-ea"/>
              <a:cs typeface="+mn-cs"/>
            </a:endParaRPr>
          </a:p>
          <a:p>
            <a:pPr indent="450215" algn="just"/>
            <a:r>
              <a:rPr lang="ru-RU" sz="1600" dirty="0">
                <a:latin typeface="Times New Roman" panose="02020603050405020304" pitchFamily="18" charset="0"/>
              </a:rPr>
              <a:t>По мнению опрошенных групп, (администрация, педагоги ДОУ, специалисты и родители) общими и наиболее выраженными показателями среды в учреждении являются: доминантность, структурированность, интенсивность, мобильность.</a:t>
            </a:r>
            <a:endParaRPr lang="ru-RU" sz="1600" dirty="0"/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b="1" kern="1200" spc="20" dirty="0">
              <a:solidFill>
                <a:srgbClr val="00863D"/>
              </a:solidFill>
              <a:latin typeface="+mn-lt"/>
              <a:ea typeface="+mn-ea"/>
              <a:cs typeface="+mn-cs"/>
            </a:endParaRPr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dirty="0" smtClean="0"/>
          </a:p>
          <a:p>
            <a:pPr algn="ctr">
              <a:defRPr sz="1862" b="1" i="0" u="none" strike="noStrike" kern="1200" cap="none" spc="20" baseline="0">
                <a:solidFill>
                  <a:srgbClr val="00863D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00000000-0008-0000-00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201718"/>
              </p:ext>
            </p:extLst>
          </p:nvPr>
        </p:nvGraphicFramePr>
        <p:xfrm>
          <a:off x="4581053" y="936801"/>
          <a:ext cx="7460056" cy="542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6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1302</Words>
  <Application>Microsoft Office PowerPoint</Application>
  <PresentationFormat>Произвольный</PresentationFormat>
  <Paragraphs>185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Rasa</vt:lpstr>
      <vt:lpstr>Rasa Light</vt:lpstr>
      <vt:lpstr>Wingdings</vt:lpstr>
      <vt:lpstr>Times New Roman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ASUS</cp:lastModifiedBy>
  <cp:revision>40</cp:revision>
  <cp:lastPrinted>2021-03-23T09:03:48Z</cp:lastPrinted>
  <dcterms:created xsi:type="dcterms:W3CDTF">2020-09-14T17:49:18Z</dcterms:created>
  <dcterms:modified xsi:type="dcterms:W3CDTF">2021-11-09T08:04:53Z</dcterms:modified>
</cp:coreProperties>
</file>