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4" r:id="rId4"/>
    <p:sldId id="285" r:id="rId5"/>
    <p:sldId id="286" r:id="rId6"/>
    <p:sldId id="288" r:id="rId7"/>
    <p:sldId id="272" r:id="rId8"/>
    <p:sldId id="271" r:id="rId9"/>
    <p:sldId id="270" r:id="rId10"/>
    <p:sldId id="259" r:id="rId11"/>
    <p:sldId id="289" r:id="rId12"/>
    <p:sldId id="290" r:id="rId13"/>
    <p:sldId id="260" r:id="rId14"/>
    <p:sldId id="280" r:id="rId15"/>
    <p:sldId id="263" r:id="rId16"/>
    <p:sldId id="292" r:id="rId17"/>
    <p:sldId id="291" r:id="rId18"/>
    <p:sldId id="283" r:id="rId19"/>
  </p:sldIdLst>
  <p:sldSz cx="12168188" cy="6858000"/>
  <p:notesSz cx="6888163" cy="100203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asa" panose="020B0604020202020204" charset="0"/>
      <p:regular r:id="rId25"/>
      <p:bold r:id="rId26"/>
    </p:embeddedFont>
    <p:embeddedFont>
      <p:font typeface="Rasa Ligh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MM3dKl6tB2KvBe2vjAJnbuxpH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6" y="1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F9D1B-FE5F-4706-A855-ABC809B713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EBD74F-2B81-425E-9ED6-503580187D8F}">
      <dgm:prSet phldrT="[Текст]"/>
      <dgm:spPr>
        <a:xfrm>
          <a:off x="509717" y="389333"/>
          <a:ext cx="11006988" cy="575998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8402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Анализировать имеющийся образовательный опыт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4B0DB3A-B023-4D00-839A-2D4902EA9BB6}" type="parTrans" cxnId="{A1DA83F3-A27E-4298-A904-A2FF3BDF6F06}">
      <dgm:prSet/>
      <dgm:spPr/>
      <dgm:t>
        <a:bodyPr/>
        <a:lstStyle/>
        <a:p>
          <a:endParaRPr lang="ru-RU"/>
        </a:p>
      </dgm:t>
    </dgm:pt>
    <dgm:pt modelId="{D4533853-9079-4AF3-B524-2A82BC6BBF4E}" type="sibTrans" cxnId="{A1DA83F3-A27E-4298-A904-A2FF3BDF6F06}">
      <dgm:prSet/>
      <dgm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50394BE-2A0D-4FC8-B4CC-B72D740B02F2}">
      <dgm:prSet phldrT="[Текст]"/>
      <dgm:spPr>
        <a:xfrm>
          <a:off x="1071812" y="3096343"/>
          <a:ext cx="10521475" cy="575998"/>
        </a:xfrm>
        <a:prstGeom prst="rect">
          <a:avLst/>
        </a:prstGeo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tint val="50000"/>
                <a:satMod val="300000"/>
              </a:srgbClr>
            </a:gs>
            <a:gs pos="35000">
              <a:srgbClr val="9BBB59">
                <a:hueOff val="8437698"/>
                <a:satOff val="-12660"/>
                <a:lumOff val="-2059"/>
                <a:alphaOff val="0"/>
                <a:tint val="37000"/>
                <a:satMod val="30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8402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Обеспечить распространение результатов инновационной деятельности среди педагогической общественности города Волжского</a:t>
          </a:r>
          <a:endParaRPr lang="ru-RU" b="1" dirty="0">
            <a:solidFill>
              <a:srgbClr val="84026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BE1ABD-B8E7-4195-9720-9E632E3BD0C7}" type="parTrans" cxnId="{7FE71A62-5436-49FC-A584-6767BDB56E9B}">
      <dgm:prSet/>
      <dgm:spPr/>
      <dgm:t>
        <a:bodyPr/>
        <a:lstStyle/>
        <a:p>
          <a:endParaRPr lang="ru-RU"/>
        </a:p>
      </dgm:t>
    </dgm:pt>
    <dgm:pt modelId="{54E296B3-D3A2-4528-B6CE-B8303C5BC268}" type="sibTrans" cxnId="{7FE71A62-5436-49FC-A584-6767BDB56E9B}">
      <dgm:prSet/>
      <dgm:spPr/>
      <dgm:t>
        <a:bodyPr/>
        <a:lstStyle/>
        <a:p>
          <a:endParaRPr lang="ru-RU"/>
        </a:p>
      </dgm:t>
    </dgm:pt>
    <dgm:pt modelId="{C5EBC5BC-E474-4C73-9CA6-6F78C9B9BA0F}">
      <dgm:prSet/>
      <dgm:spPr>
        <a:xfrm>
          <a:off x="1008066" y="1224136"/>
          <a:ext cx="10521475" cy="575998"/>
        </a:xfrm>
        <a:prstGeom prst="rect">
          <a:avLst/>
        </a:prstGeo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tint val="50000"/>
                <a:satMod val="300000"/>
              </a:srgbClr>
            </a:gs>
            <a:gs pos="35000">
              <a:srgbClr val="9BBB59">
                <a:hueOff val="2812566"/>
                <a:satOff val="-4220"/>
                <a:lumOff val="-686"/>
                <a:alphaOff val="0"/>
                <a:tint val="37000"/>
                <a:satMod val="30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8402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Создавать методический портфель педагогического </a:t>
          </a:r>
          <a:r>
            <a:rPr lang="ru-RU" b="1" u="sng" dirty="0" smtClean="0">
              <a:solidFill>
                <a:srgbClr val="8402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инструментария оценки развития эмоционального интеллекта </a:t>
          </a:r>
          <a:endParaRPr lang="ru-RU" b="1" u="sng" dirty="0">
            <a:solidFill>
              <a:srgbClr val="84026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6FD651F-D00E-4043-BBC0-F1B3808C5F89}" type="parTrans" cxnId="{16C790C0-DB21-4B7C-B6F7-45CE27B7B87C}">
      <dgm:prSet/>
      <dgm:spPr/>
      <dgm:t>
        <a:bodyPr/>
        <a:lstStyle/>
        <a:p>
          <a:endParaRPr lang="ru-RU"/>
        </a:p>
      </dgm:t>
    </dgm:pt>
    <dgm:pt modelId="{A8684DD0-2A05-479B-80CA-ADBF6382A921}" type="sibTrans" cxnId="{16C790C0-DB21-4B7C-B6F7-45CE27B7B87C}">
      <dgm:prSet/>
      <dgm:spPr/>
      <dgm:t>
        <a:bodyPr/>
        <a:lstStyle/>
        <a:p>
          <a:endParaRPr lang="ru-RU"/>
        </a:p>
      </dgm:t>
    </dgm:pt>
    <dgm:pt modelId="{138433E1-229C-42B3-88DF-63EE95D3177C}">
      <dgm:prSet/>
      <dgm:spPr>
        <a:xfrm>
          <a:off x="1152126" y="2160240"/>
          <a:ext cx="10372462" cy="575998"/>
        </a:xfrm>
        <a:prstGeom prst="rect">
          <a:avLst/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tint val="50000"/>
                <a:satMod val="300000"/>
              </a:srgbClr>
            </a:gs>
            <a:gs pos="35000">
              <a:srgbClr val="9BBB59">
                <a:hueOff val="5625132"/>
                <a:satOff val="-8440"/>
                <a:lumOff val="-1373"/>
                <a:alphaOff val="0"/>
                <a:tint val="37000"/>
                <a:satMod val="30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8402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профессиональной компетенции педагогов и родителей в вопросе развития эмоционального интеллекта у детей</a:t>
          </a:r>
          <a:endParaRPr lang="ru-RU" b="1" dirty="0">
            <a:solidFill>
              <a:srgbClr val="84026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F05B2B2-B9E3-4748-AB47-8FA3222BA505}" type="parTrans" cxnId="{D0E14DA6-C779-434F-8564-442A6814D3DB}">
      <dgm:prSet/>
      <dgm:spPr/>
      <dgm:t>
        <a:bodyPr/>
        <a:lstStyle/>
        <a:p>
          <a:endParaRPr lang="ru-RU"/>
        </a:p>
      </dgm:t>
    </dgm:pt>
    <dgm:pt modelId="{30ADE6CC-701F-46B6-8379-74F65C767A8F}" type="sibTrans" cxnId="{D0E14DA6-C779-434F-8564-442A6814D3DB}">
      <dgm:prSet/>
      <dgm:spPr/>
      <dgm:t>
        <a:bodyPr/>
        <a:lstStyle/>
        <a:p>
          <a:endParaRPr lang="ru-RU"/>
        </a:p>
      </dgm:t>
    </dgm:pt>
    <dgm:pt modelId="{21AB203D-2824-47C4-8526-CE15EA4349B5}">
      <dgm:prSet phldrT="[Текст]" custT="1"/>
      <dgm:spPr>
        <a:xfrm>
          <a:off x="576089" y="4032446"/>
          <a:ext cx="11006988" cy="575998"/>
        </a:xfrm>
        <a:prstGeom prst="rect">
          <a:avLst/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tint val="50000"/>
                <a:satMod val="300000"/>
              </a:srgbClr>
            </a:gs>
            <a:gs pos="35000">
              <a:srgbClr val="9BBB59">
                <a:hueOff val="11250264"/>
                <a:satOff val="-16880"/>
                <a:lumOff val="-2745"/>
                <a:alphaOff val="0"/>
                <a:tint val="37000"/>
                <a:satMod val="30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8402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Разработать модель развития эмоционального интеллекта у детей</a:t>
          </a:r>
          <a:endParaRPr lang="ru-RU" sz="1800" b="1" dirty="0">
            <a:solidFill>
              <a:srgbClr val="84026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460944E-04B6-44C7-B358-63B6D19F4401}" type="sibTrans" cxnId="{67A86EF2-6A7C-472C-915A-D887579FA5FB}">
      <dgm:prSet/>
      <dgm:spPr/>
      <dgm:t>
        <a:bodyPr/>
        <a:lstStyle/>
        <a:p>
          <a:endParaRPr lang="ru-RU"/>
        </a:p>
      </dgm:t>
    </dgm:pt>
    <dgm:pt modelId="{244720A1-F27E-43C0-B71F-DA65212F19C0}" type="parTrans" cxnId="{67A86EF2-6A7C-472C-915A-D887579FA5FB}">
      <dgm:prSet/>
      <dgm:spPr/>
      <dgm:t>
        <a:bodyPr/>
        <a:lstStyle/>
        <a:p>
          <a:endParaRPr lang="ru-RU"/>
        </a:p>
      </dgm:t>
    </dgm:pt>
    <dgm:pt modelId="{BB1FB29D-1E34-438F-9D32-918AF563983A}" type="pres">
      <dgm:prSet presAssocID="{B42F9D1B-FE5F-4706-A855-ABC809B713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46A215-E88C-4DCC-A92B-CA4C45832915}" type="pres">
      <dgm:prSet presAssocID="{B42F9D1B-FE5F-4706-A855-ABC809B713A3}" presName="Name1" presStyleCnt="0"/>
      <dgm:spPr/>
    </dgm:pt>
    <dgm:pt modelId="{142EE462-713D-4150-BB81-8E2219BA12DE}" type="pres">
      <dgm:prSet presAssocID="{B42F9D1B-FE5F-4706-A855-ABC809B713A3}" presName="cycle" presStyleCnt="0"/>
      <dgm:spPr/>
    </dgm:pt>
    <dgm:pt modelId="{817E30E8-1CAA-47DB-9F53-DC8359A7B332}" type="pres">
      <dgm:prSet presAssocID="{B42F9D1B-FE5F-4706-A855-ABC809B713A3}" presName="srcNode" presStyleLbl="node1" presStyleIdx="0" presStyleCnt="5"/>
      <dgm:spPr/>
    </dgm:pt>
    <dgm:pt modelId="{C5AE70D1-B486-4D9F-9A77-EA63D4980CBC}" type="pres">
      <dgm:prSet presAssocID="{B42F9D1B-FE5F-4706-A855-ABC809B713A3}" presName="conn" presStyleLbl="parChTrans1D2" presStyleIdx="0" presStyleCnt="1"/>
      <dgm:spPr/>
      <dgm:t>
        <a:bodyPr/>
        <a:lstStyle/>
        <a:p>
          <a:endParaRPr lang="ru-RU"/>
        </a:p>
      </dgm:t>
    </dgm:pt>
    <dgm:pt modelId="{AC9C8E05-14A7-40E7-8E0F-3E78E0BC363D}" type="pres">
      <dgm:prSet presAssocID="{B42F9D1B-FE5F-4706-A855-ABC809B713A3}" presName="extraNode" presStyleLbl="node1" presStyleIdx="0" presStyleCnt="5"/>
      <dgm:spPr/>
    </dgm:pt>
    <dgm:pt modelId="{63BAB80B-B7A5-46A7-AF56-B4317A65B98D}" type="pres">
      <dgm:prSet presAssocID="{B42F9D1B-FE5F-4706-A855-ABC809B713A3}" presName="dstNode" presStyleLbl="node1" presStyleIdx="0" presStyleCnt="5"/>
      <dgm:spPr/>
    </dgm:pt>
    <dgm:pt modelId="{4A0E85B9-4C35-4A38-B6EF-CBDDDF0B0915}" type="pres">
      <dgm:prSet presAssocID="{4FEBD74F-2B81-425E-9ED6-503580187D8F}" presName="text_1" presStyleLbl="node1" presStyleIdx="0" presStyleCnt="5" custScaleY="8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AC99-B83D-4F09-8A63-4636C390284F}" type="pres">
      <dgm:prSet presAssocID="{4FEBD74F-2B81-425E-9ED6-503580187D8F}" presName="accent_1" presStyleCnt="0"/>
      <dgm:spPr/>
    </dgm:pt>
    <dgm:pt modelId="{F7CE109A-3F56-4AEF-B1DC-C52898B0058B}" type="pres">
      <dgm:prSet presAssocID="{4FEBD74F-2B81-425E-9ED6-503580187D8F}" presName="accentRepeatNode" presStyleLbl="solidFgAcc1" presStyleIdx="0" presStyleCnt="5" custScaleX="85012" custScaleY="85012" custLinFactNeighborX="3239" custLinFactNeighborY="1104"/>
      <dgm:spPr>
        <a:xfrm>
          <a:off x="149718" y="317334"/>
          <a:ext cx="719998" cy="719998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B83A13B-B0C7-4AE3-8500-BEB70DC6D778}" type="pres">
      <dgm:prSet presAssocID="{C5EBC5BC-E474-4C73-9CA6-6F78C9B9BA0F}" presName="text_2" presStyleLbl="node1" presStyleIdx="1" presStyleCnt="5" custScaleY="85012" custLinFactNeighborX="122" custLinFactNeighborY="-26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128B-1838-4771-99D1-984D9964DEE1}" type="pres">
      <dgm:prSet presAssocID="{C5EBC5BC-E474-4C73-9CA6-6F78C9B9BA0F}" presName="accent_2" presStyleCnt="0"/>
      <dgm:spPr/>
    </dgm:pt>
    <dgm:pt modelId="{AF6A1793-8099-4A56-AAEF-91FB1F5BE5FF}" type="pres">
      <dgm:prSet presAssocID="{C5EBC5BC-E474-4C73-9CA6-6F78C9B9BA0F}" presName="accentRepeatNode" presStyleLbl="solidFgAcc1" presStyleIdx="1" presStyleCnt="5" custScaleX="85012" custScaleY="85012" custLinFactNeighborX="-6986" custLinFactNeighborY="-21395"/>
      <dgm:spPr>
        <a:xfrm>
          <a:off x="576063" y="1152131"/>
          <a:ext cx="719998" cy="719998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0187740-7210-482F-ABC2-E0BCE2E8A599}" type="pres">
      <dgm:prSet presAssocID="{138433E1-229C-42B3-88DF-63EE95D3177C}" presName="text_3" presStyleLbl="node1" presStyleIdx="2" presStyleCnt="5" custScaleY="85012" custLinFactNeighborX="76" custLinFactNeighborY="-3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BCD32-F39F-495B-BE1E-BE3C2B1E5E60}" type="pres">
      <dgm:prSet presAssocID="{138433E1-229C-42B3-88DF-63EE95D3177C}" presName="accent_3" presStyleCnt="0"/>
      <dgm:spPr/>
    </dgm:pt>
    <dgm:pt modelId="{9BD7CF05-5A63-49BF-9040-B669CD130025}" type="pres">
      <dgm:prSet presAssocID="{138433E1-229C-42B3-88DF-63EE95D3177C}" presName="accentRepeatNode" presStyleLbl="solidFgAcc1" presStyleIdx="2" presStyleCnt="5" custScaleX="85012" custScaleY="85012" custLinFactNeighborX="-7576" custLinFactNeighborY="-30829"/>
      <dgm:spPr>
        <a:xfrm>
          <a:off x="720080" y="2088231"/>
          <a:ext cx="719998" cy="719998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893084B-1DAA-4866-A76B-1895690D8AF8}" type="pres">
      <dgm:prSet presAssocID="{150394BE-2A0D-4FC8-B4CC-B72D740B02F2}" presName="text_4" presStyleLbl="node1" presStyleIdx="3" presStyleCnt="5" custScaleY="85012" custLinFactNeighborX="807" custLinFactNeighborY="-5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EE13-8643-4E20-9A7F-BB7F27CF2500}" type="pres">
      <dgm:prSet presAssocID="{150394BE-2A0D-4FC8-B4CC-B72D740B02F2}" presName="accent_4" presStyleCnt="0"/>
      <dgm:spPr/>
    </dgm:pt>
    <dgm:pt modelId="{C418795C-5853-454D-8E2F-C330BE276B45}" type="pres">
      <dgm:prSet presAssocID="{150394BE-2A0D-4FC8-B4CC-B72D740B02F2}" presName="accentRepeatNode" presStyleLbl="solidFgAcc1" presStyleIdx="3" presStyleCnt="5" custScaleX="85012" custScaleY="85012" custLinFactNeighborX="1516" custLinFactNeighborY="-40262"/>
      <dgm:spPr>
        <a:xfrm>
          <a:off x="648070" y="3024340"/>
          <a:ext cx="719998" cy="719998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1D7477C-1AC1-4825-B8ED-2F8ACC2D9BC3}" type="pres">
      <dgm:prSet presAssocID="{21AB203D-2824-47C4-8526-CE15EA4349B5}" presName="text_5" presStyleLbl="node1" presStyleIdx="4" presStyleCnt="5" custScaleY="85012" custLinFactNeighborX="603" custLinFactNeighborY="-6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6297-5B1F-415E-A966-53B8A33C46EB}" type="pres">
      <dgm:prSet presAssocID="{21AB203D-2824-47C4-8526-CE15EA4349B5}" presName="accent_5" presStyleCnt="0"/>
      <dgm:spPr/>
    </dgm:pt>
    <dgm:pt modelId="{BC44DF1A-6370-43AD-A839-CCD41740FD3D}" type="pres">
      <dgm:prSet presAssocID="{21AB203D-2824-47C4-8526-CE15EA4349B5}" presName="accentRepeatNode" presStyleLbl="solidFgAcc1" presStyleIdx="4" presStyleCnt="5" custScaleX="85012" custScaleY="85012" custLinFactNeighborX="24833" custLinFactNeighborY="-58198"/>
      <dgm:spPr>
        <a:xfrm>
          <a:off x="360038" y="3888433"/>
          <a:ext cx="719998" cy="719998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693207B5-A796-49EC-9EEB-A96BAAED7084}" type="presOf" srcId="{4FEBD74F-2B81-425E-9ED6-503580187D8F}" destId="{4A0E85B9-4C35-4A38-B6EF-CBDDDF0B0915}" srcOrd="0" destOrd="0" presId="urn:microsoft.com/office/officeart/2008/layout/VerticalCurvedList"/>
    <dgm:cxn modelId="{2096B163-2AEB-4546-BE0C-2734D40E3CC7}" type="presOf" srcId="{D4533853-9079-4AF3-B524-2A82BC6BBF4E}" destId="{C5AE70D1-B486-4D9F-9A77-EA63D4980CBC}" srcOrd="0" destOrd="0" presId="urn:microsoft.com/office/officeart/2008/layout/VerticalCurvedList"/>
    <dgm:cxn modelId="{16C790C0-DB21-4B7C-B6F7-45CE27B7B87C}" srcId="{B42F9D1B-FE5F-4706-A855-ABC809B713A3}" destId="{C5EBC5BC-E474-4C73-9CA6-6F78C9B9BA0F}" srcOrd="1" destOrd="0" parTransId="{E6FD651F-D00E-4043-BBC0-F1B3808C5F89}" sibTransId="{A8684DD0-2A05-479B-80CA-ADBF6382A921}"/>
    <dgm:cxn modelId="{D0E14DA6-C779-434F-8564-442A6814D3DB}" srcId="{B42F9D1B-FE5F-4706-A855-ABC809B713A3}" destId="{138433E1-229C-42B3-88DF-63EE95D3177C}" srcOrd="2" destOrd="0" parTransId="{FF05B2B2-B9E3-4748-AB47-8FA3222BA505}" sibTransId="{30ADE6CC-701F-46B6-8379-74F65C767A8F}"/>
    <dgm:cxn modelId="{830FCD5A-8D1B-4030-9E39-4AF9A63FBF90}" type="presOf" srcId="{138433E1-229C-42B3-88DF-63EE95D3177C}" destId="{00187740-7210-482F-ABC2-E0BCE2E8A599}" srcOrd="0" destOrd="0" presId="urn:microsoft.com/office/officeart/2008/layout/VerticalCurvedList"/>
    <dgm:cxn modelId="{EA9E9B9C-59DD-41B1-A810-CBD0B1F4C4AA}" type="presOf" srcId="{B42F9D1B-FE5F-4706-A855-ABC809B713A3}" destId="{BB1FB29D-1E34-438F-9D32-918AF563983A}" srcOrd="0" destOrd="0" presId="urn:microsoft.com/office/officeart/2008/layout/VerticalCurvedList"/>
    <dgm:cxn modelId="{63830384-2704-4D8C-B89F-746CFC9573A6}" type="presOf" srcId="{21AB203D-2824-47C4-8526-CE15EA4349B5}" destId="{71D7477C-1AC1-4825-B8ED-2F8ACC2D9BC3}" srcOrd="0" destOrd="0" presId="urn:microsoft.com/office/officeart/2008/layout/VerticalCurvedList"/>
    <dgm:cxn modelId="{4E219F17-B685-41E7-BE7F-5C06D898A17E}" type="presOf" srcId="{150394BE-2A0D-4FC8-B4CC-B72D740B02F2}" destId="{3893084B-1DAA-4866-A76B-1895690D8AF8}" srcOrd="0" destOrd="0" presId="urn:microsoft.com/office/officeart/2008/layout/VerticalCurvedList"/>
    <dgm:cxn modelId="{7102D543-CC49-4C86-AF1C-51CCC80AE9CF}" type="presOf" srcId="{C5EBC5BC-E474-4C73-9CA6-6F78C9B9BA0F}" destId="{4B83A13B-B0C7-4AE3-8500-BEB70DC6D778}" srcOrd="0" destOrd="0" presId="urn:microsoft.com/office/officeart/2008/layout/VerticalCurvedList"/>
    <dgm:cxn modelId="{A1DA83F3-A27E-4298-A904-A2FF3BDF6F06}" srcId="{B42F9D1B-FE5F-4706-A855-ABC809B713A3}" destId="{4FEBD74F-2B81-425E-9ED6-503580187D8F}" srcOrd="0" destOrd="0" parTransId="{24B0DB3A-B023-4D00-839A-2D4902EA9BB6}" sibTransId="{D4533853-9079-4AF3-B524-2A82BC6BBF4E}"/>
    <dgm:cxn modelId="{7FE71A62-5436-49FC-A584-6767BDB56E9B}" srcId="{B42F9D1B-FE5F-4706-A855-ABC809B713A3}" destId="{150394BE-2A0D-4FC8-B4CC-B72D740B02F2}" srcOrd="3" destOrd="0" parTransId="{DABE1ABD-B8E7-4195-9720-9E632E3BD0C7}" sibTransId="{54E296B3-D3A2-4528-B6CE-B8303C5BC268}"/>
    <dgm:cxn modelId="{67A86EF2-6A7C-472C-915A-D887579FA5FB}" srcId="{B42F9D1B-FE5F-4706-A855-ABC809B713A3}" destId="{21AB203D-2824-47C4-8526-CE15EA4349B5}" srcOrd="4" destOrd="0" parTransId="{244720A1-F27E-43C0-B71F-DA65212F19C0}" sibTransId="{8460944E-04B6-44C7-B358-63B6D19F4401}"/>
    <dgm:cxn modelId="{3596760C-1CCE-49C7-99FC-2698363893B8}" type="presParOf" srcId="{BB1FB29D-1E34-438F-9D32-918AF563983A}" destId="{ED46A215-E88C-4DCC-A92B-CA4C45832915}" srcOrd="0" destOrd="0" presId="urn:microsoft.com/office/officeart/2008/layout/VerticalCurvedList"/>
    <dgm:cxn modelId="{16B05EC7-E3EA-4783-B523-68C2086958B8}" type="presParOf" srcId="{ED46A215-E88C-4DCC-A92B-CA4C45832915}" destId="{142EE462-713D-4150-BB81-8E2219BA12DE}" srcOrd="0" destOrd="0" presId="urn:microsoft.com/office/officeart/2008/layout/VerticalCurvedList"/>
    <dgm:cxn modelId="{9FDBEB06-801E-4162-8EDC-FB4C913AA9B7}" type="presParOf" srcId="{142EE462-713D-4150-BB81-8E2219BA12DE}" destId="{817E30E8-1CAA-47DB-9F53-DC8359A7B332}" srcOrd="0" destOrd="0" presId="urn:microsoft.com/office/officeart/2008/layout/VerticalCurvedList"/>
    <dgm:cxn modelId="{ED821FF4-DA05-444D-BCBA-E526630BC5C4}" type="presParOf" srcId="{142EE462-713D-4150-BB81-8E2219BA12DE}" destId="{C5AE70D1-B486-4D9F-9A77-EA63D4980CBC}" srcOrd="1" destOrd="0" presId="urn:microsoft.com/office/officeart/2008/layout/VerticalCurvedList"/>
    <dgm:cxn modelId="{68780C9E-45D9-4BA2-92B2-002887DA9035}" type="presParOf" srcId="{142EE462-713D-4150-BB81-8E2219BA12DE}" destId="{AC9C8E05-14A7-40E7-8E0F-3E78E0BC363D}" srcOrd="2" destOrd="0" presId="urn:microsoft.com/office/officeart/2008/layout/VerticalCurvedList"/>
    <dgm:cxn modelId="{DB365ED0-B775-4184-96A8-4E896CD0FD93}" type="presParOf" srcId="{142EE462-713D-4150-BB81-8E2219BA12DE}" destId="{63BAB80B-B7A5-46A7-AF56-B4317A65B98D}" srcOrd="3" destOrd="0" presId="urn:microsoft.com/office/officeart/2008/layout/VerticalCurvedList"/>
    <dgm:cxn modelId="{E3B18394-D239-4A43-A1BC-6C05019D27F3}" type="presParOf" srcId="{ED46A215-E88C-4DCC-A92B-CA4C45832915}" destId="{4A0E85B9-4C35-4A38-B6EF-CBDDDF0B0915}" srcOrd="1" destOrd="0" presId="urn:microsoft.com/office/officeart/2008/layout/VerticalCurvedList"/>
    <dgm:cxn modelId="{89C25210-C787-4F35-AA73-29E4FDA0E201}" type="presParOf" srcId="{ED46A215-E88C-4DCC-A92B-CA4C45832915}" destId="{1DD6AC99-B83D-4F09-8A63-4636C390284F}" srcOrd="2" destOrd="0" presId="urn:microsoft.com/office/officeart/2008/layout/VerticalCurvedList"/>
    <dgm:cxn modelId="{B3AC0464-ECAE-46C0-81EE-F3D9C1AD8E5E}" type="presParOf" srcId="{1DD6AC99-B83D-4F09-8A63-4636C390284F}" destId="{F7CE109A-3F56-4AEF-B1DC-C52898B0058B}" srcOrd="0" destOrd="0" presId="urn:microsoft.com/office/officeart/2008/layout/VerticalCurvedList"/>
    <dgm:cxn modelId="{C87BEA5C-D143-45E9-A0E6-3775E1D3FADA}" type="presParOf" srcId="{ED46A215-E88C-4DCC-A92B-CA4C45832915}" destId="{4B83A13B-B0C7-4AE3-8500-BEB70DC6D778}" srcOrd="3" destOrd="0" presId="urn:microsoft.com/office/officeart/2008/layout/VerticalCurvedList"/>
    <dgm:cxn modelId="{5C990F52-185A-4A6A-BD71-033EF6C7C3D0}" type="presParOf" srcId="{ED46A215-E88C-4DCC-A92B-CA4C45832915}" destId="{F5A7128B-1838-4771-99D1-984D9964DEE1}" srcOrd="4" destOrd="0" presId="urn:microsoft.com/office/officeart/2008/layout/VerticalCurvedList"/>
    <dgm:cxn modelId="{4FE7FB22-9CBD-4857-941C-C8CCCF3585BC}" type="presParOf" srcId="{F5A7128B-1838-4771-99D1-984D9964DEE1}" destId="{AF6A1793-8099-4A56-AAEF-91FB1F5BE5FF}" srcOrd="0" destOrd="0" presId="urn:microsoft.com/office/officeart/2008/layout/VerticalCurvedList"/>
    <dgm:cxn modelId="{4A40D869-56D1-4312-ADF6-1ED821A9A07E}" type="presParOf" srcId="{ED46A215-E88C-4DCC-A92B-CA4C45832915}" destId="{00187740-7210-482F-ABC2-E0BCE2E8A599}" srcOrd="5" destOrd="0" presId="urn:microsoft.com/office/officeart/2008/layout/VerticalCurvedList"/>
    <dgm:cxn modelId="{07D2883D-6BC9-4BB1-A1D7-639DF9D56BEA}" type="presParOf" srcId="{ED46A215-E88C-4DCC-A92B-CA4C45832915}" destId="{87ABCD32-F39F-495B-BE1E-BE3C2B1E5E60}" srcOrd="6" destOrd="0" presId="urn:microsoft.com/office/officeart/2008/layout/VerticalCurvedList"/>
    <dgm:cxn modelId="{A91319B5-D9D9-4707-9900-BAE69D3ED4E2}" type="presParOf" srcId="{87ABCD32-F39F-495B-BE1E-BE3C2B1E5E60}" destId="{9BD7CF05-5A63-49BF-9040-B669CD130025}" srcOrd="0" destOrd="0" presId="urn:microsoft.com/office/officeart/2008/layout/VerticalCurvedList"/>
    <dgm:cxn modelId="{51E71FDA-47A5-412A-AF60-8524A0AF6933}" type="presParOf" srcId="{ED46A215-E88C-4DCC-A92B-CA4C45832915}" destId="{3893084B-1DAA-4866-A76B-1895690D8AF8}" srcOrd="7" destOrd="0" presId="urn:microsoft.com/office/officeart/2008/layout/VerticalCurvedList"/>
    <dgm:cxn modelId="{D2237185-02CA-40F4-BFB1-87AAB8A4BDC2}" type="presParOf" srcId="{ED46A215-E88C-4DCC-A92B-CA4C45832915}" destId="{9987EE13-8643-4E20-9A7F-BB7F27CF2500}" srcOrd="8" destOrd="0" presId="urn:microsoft.com/office/officeart/2008/layout/VerticalCurvedList"/>
    <dgm:cxn modelId="{9C988F7E-9993-4EF2-8AF9-6AB5C922EB5A}" type="presParOf" srcId="{9987EE13-8643-4E20-9A7F-BB7F27CF2500}" destId="{C418795C-5853-454D-8E2F-C330BE276B45}" srcOrd="0" destOrd="0" presId="urn:microsoft.com/office/officeart/2008/layout/VerticalCurvedList"/>
    <dgm:cxn modelId="{D5387D41-5D19-4165-AC07-D809C96A89E0}" type="presParOf" srcId="{ED46A215-E88C-4DCC-A92B-CA4C45832915}" destId="{71D7477C-1AC1-4825-B8ED-2F8ACC2D9BC3}" srcOrd="9" destOrd="0" presId="urn:microsoft.com/office/officeart/2008/layout/VerticalCurvedList"/>
    <dgm:cxn modelId="{8468CFB9-C6F6-4D37-944E-A9BE61A9D518}" type="presParOf" srcId="{ED46A215-E88C-4DCC-A92B-CA4C45832915}" destId="{A4726297-5B1F-415E-A966-53B8A33C46EB}" srcOrd="10" destOrd="0" presId="urn:microsoft.com/office/officeart/2008/layout/VerticalCurvedList"/>
    <dgm:cxn modelId="{E542C550-DAA2-492A-BD64-B569C8038348}" type="presParOf" srcId="{A4726297-5B1F-415E-A966-53B8A33C46EB}" destId="{BC44DF1A-6370-43AD-A839-CCD41740F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392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676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273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685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6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9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74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771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597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625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1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Calibri"/>
              <a:buNone/>
              <a:defRPr sz="266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757424" y="273052"/>
            <a:ext cx="680235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046" algn="l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Char char="•"/>
              <a:defRPr sz="4259"/>
            </a:lvl1pPr>
            <a:lvl2pPr marL="914400" lvl="1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–"/>
              <a:defRPr sz="3727"/>
            </a:lvl2pPr>
            <a:lvl3pPr marL="1371600" lvl="2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3pPr>
            <a:lvl4pPr marL="1828800" lvl="3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4pPr>
            <a:lvl5pPr marL="2286000" lvl="4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»"/>
              <a:defRPr sz="2661"/>
            </a:lvl5pPr>
            <a:lvl6pPr marL="2743200" lvl="5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6pPr>
            <a:lvl7pPr marL="3200400" lvl="6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7pPr>
            <a:lvl8pPr marL="3657600" lvl="7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8pPr>
            <a:lvl9pPr marL="4114800" lvl="8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608410" y="1435102"/>
            <a:ext cx="40032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marL="914400" lvl="1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2pPr>
            <a:lvl3pPr marL="1371600" lvl="2" indent="-228600" algn="l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1"/>
              <a:buNone/>
              <a:defRPr sz="1331"/>
            </a:lvl3pPr>
            <a:lvl4pPr marL="1828800" lvl="3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marL="2286000" lvl="4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marL="2743200" lvl="5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marL="3200400" lvl="6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marL="3657600" lvl="7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marL="4114800" lvl="8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3821114" y="-1612501"/>
            <a:ext cx="4525963" cy="1095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 rot="5400000">
            <a:off x="7265096" y="1831481"/>
            <a:ext cx="5851525" cy="273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1688008" y="-804960"/>
            <a:ext cx="5851525" cy="80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4259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2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SzPts val="3193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23"/>
              <a:buFont typeface="Calibri"/>
              <a:buNone/>
              <a:defRPr sz="532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 sz="266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239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129"/>
              <a:buNone/>
              <a:defRPr sz="212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608409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6185496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608409" y="2174875"/>
            <a:ext cx="537639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6181271" y="1535113"/>
            <a:ext cx="53785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4"/>
          </p:nvPr>
        </p:nvSpPr>
        <p:spPr>
          <a:xfrm>
            <a:off x="6181271" y="2174875"/>
            <a:ext cx="537850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 sz="5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046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Font typeface="Arial"/>
              <a:buChar char="•"/>
              <a:defRPr sz="4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264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Font typeface="Arial"/>
              <a:buChar char="–"/>
              <a:defRPr sz="37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355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Font typeface="Arial"/>
              <a:buChar char="•"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–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»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793" y="1995055"/>
            <a:ext cx="12166603" cy="180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5322"/>
            </a:pPr>
            <a:r>
              <a:rPr lang="ru-RU" sz="5322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Тема проекта: </a:t>
            </a:r>
          </a:p>
          <a:p>
            <a:pPr lvl="0" algn="ctr">
              <a:buSzPts val="5322"/>
            </a:pPr>
            <a:r>
              <a:rPr lang="ru-RU" sz="32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«Развитие эмоционального интеллекта у дошкольников как условие развития успешности воспитанников в </a:t>
            </a:r>
            <a: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будущем»</a:t>
            </a:r>
          </a:p>
        </p:txBody>
      </p:sp>
      <p:sp>
        <p:nvSpPr>
          <p:cNvPr id="91" name="Google Shape;91;p1"/>
          <p:cNvSpPr/>
          <p:nvPr/>
        </p:nvSpPr>
        <p:spPr>
          <a:xfrm>
            <a:off x="7756819" y="6339826"/>
            <a:ext cx="2976025" cy="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2"/>
              <a:buFont typeface="Arial"/>
              <a:buNone/>
            </a:pPr>
            <a:r>
              <a:rPr lang="ru-RU" sz="1862" b="1" i="0" u="none" strike="noStrike" cap="none" dirty="0" smtClean="0">
                <a:solidFill>
                  <a:schemeClr val="lt1"/>
                </a:solidFill>
                <a:latin typeface="Rasa Light"/>
                <a:ea typeface="Rasa Light"/>
                <a:cs typeface="Rasa Light"/>
                <a:sym typeface="Rasa Light"/>
              </a:rPr>
              <a:t>11.04.2022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18062" y="4572741"/>
            <a:ext cx="6919479" cy="11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sz="2661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АВТОР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МДОУ д/с № 45 г. Волжский</a:t>
            </a:r>
            <a:endParaRPr lang="ru-RU" b="1" dirty="0" smtClean="0">
              <a:solidFill>
                <a:schemeClr val="lt1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Новичкова И.А.- заведующий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Шиндряев</a:t>
            </a:r>
            <a:r>
              <a:rPr lang="ru-RU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 С.О. - куратор</a:t>
            </a:r>
            <a:endParaRPr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pic>
        <p:nvPicPr>
          <p:cNvPr id="5" name="Рисунок 4" descr="C:\Documents and Settings\маша\Рабочий стол\логотип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620" y="4310743"/>
            <a:ext cx="3097882" cy="200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73945" y="574278"/>
            <a:ext cx="1216660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2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Модель развития эмоционального интеллекта дошкольников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201315" y="1772816"/>
            <a:ext cx="11765557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endParaRPr sz="2661" b="1" i="0" u="none" strike="noStrike" cap="none">
              <a:solidFill>
                <a:srgbClr val="22974F"/>
              </a:solidFill>
              <a:latin typeface="Rasa Light"/>
              <a:ea typeface="Rasa Light"/>
              <a:cs typeface="Rasa Light"/>
              <a:sym typeface="Rasa Light"/>
            </a:endParaRPr>
          </a:p>
        </p:txBody>
      </p:sp>
      <p:pic>
        <p:nvPicPr>
          <p:cNvPr id="5" name="Рисунок 4" descr="https://avatars.mds.yandex.net/get-zen_doc/1247665/pub_5add84ae1410c3a7dd4820d0_5add8abead0f22aa4b4f0520/scale_1200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315" y="2036548"/>
            <a:ext cx="2808312" cy="284175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55775" y="1281208"/>
            <a:ext cx="7484337" cy="755340"/>
          </a:xfrm>
          <a:prstGeom prst="round2DiagRect">
            <a:avLst/>
          </a:prstGeom>
          <a:solidFill>
            <a:srgbClr val="FFCC99"/>
          </a:solidFill>
          <a:ln w="1270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Диагностический инструментарий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работы с детьми, педагогами и родителями</a:t>
            </a:r>
            <a:endParaRPr lang="ru-RU" sz="20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12669" y="2179246"/>
            <a:ext cx="7076467" cy="938858"/>
          </a:xfrm>
          <a:prstGeom prst="round2Diag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рекомендации для повышения компетентности родителей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03248" y="3260802"/>
            <a:ext cx="7328888" cy="1001604"/>
          </a:xfrm>
          <a:prstGeom prst="round2DiagRect">
            <a:avLst/>
          </a:prstGeom>
          <a:solidFill>
            <a:srgbClr val="9FFFFF"/>
          </a:solidFill>
          <a:ln w="1270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работы педагогов с детьми по всем образовательными областям</a:t>
            </a:r>
            <a:endParaRPr lang="ru-RU" sz="20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206690" y="4331512"/>
            <a:ext cx="6983030" cy="1001604"/>
          </a:xfrm>
          <a:prstGeom prst="round2DiagRect">
            <a:avLst/>
          </a:prstGeom>
          <a:solidFill>
            <a:srgbClr val="FFABD5"/>
          </a:solidFill>
          <a:ln w="1270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Насыщение РППС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дидактическим игровым материалом по развитию эмоционального интеллекта</a:t>
            </a:r>
            <a:endParaRPr lang="ru-RU" sz="20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903249" y="5402222"/>
            <a:ext cx="7328888" cy="1001604"/>
          </a:xfrm>
          <a:prstGeom prst="round2Diag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РППС, вызывающей положительные эмоции у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4"/>
          <p:cNvSpPr txBox="1"/>
          <p:nvPr/>
        </p:nvSpPr>
        <p:spPr>
          <a:xfrm>
            <a:off x="73945" y="574278"/>
            <a:ext cx="1216660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2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Задачи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8455540"/>
              </p:ext>
            </p:extLst>
          </p:nvPr>
        </p:nvGraphicFramePr>
        <p:xfrm>
          <a:off x="119336" y="1268760"/>
          <a:ext cx="115932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4632" y="1691640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536" y="2468929"/>
            <a:ext cx="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7552" y="3433344"/>
            <a:ext cx="51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974" y="4376505"/>
            <a:ext cx="31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5270356"/>
            <a:ext cx="34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634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4"/>
          <p:cNvSpPr txBox="1"/>
          <p:nvPr/>
        </p:nvSpPr>
        <p:spPr>
          <a:xfrm>
            <a:off x="73945" y="574278"/>
            <a:ext cx="12166603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Цель: «Воспитание гармонично развитой и социально-ответственной личности»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776566" y="1347086"/>
            <a:ext cx="2531735" cy="3491056"/>
          </a:xfrm>
          <a:prstGeom prst="upArrowCallout">
            <a:avLst/>
          </a:prstGeom>
          <a:solidFill>
            <a:srgbClr val="CCECFF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7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«Современная школа»:</a:t>
            </a:r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новые формы, методы, образовательные технологии по развитию эмоционального интеллекта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4769000" y="1378073"/>
            <a:ext cx="3024336" cy="4479752"/>
          </a:xfrm>
          <a:prstGeom prst="upArrowCallout">
            <a:avLst/>
          </a:prstGeom>
          <a:solidFill>
            <a:srgbClr val="CCECFF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7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«Современные родители»:</a:t>
            </a:r>
          </a:p>
          <a:p>
            <a:pPr indent="-285750" algn="ctr">
              <a:buClrTx/>
              <a:buFontTx/>
              <a:buChar char="-"/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методических рекомендаций для педагогических работников и родителей;</a:t>
            </a:r>
          </a:p>
          <a:p>
            <a:pPr algn="ctr">
              <a:buClrTx/>
              <a:buFontTx/>
              <a:buNone/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разработка и реализация комплекса обучающих модулей для родителей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детей-инвалидов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8202670" y="1378073"/>
            <a:ext cx="2628480" cy="3457279"/>
          </a:xfrm>
          <a:prstGeom prst="upArrowCallout">
            <a:avLst/>
          </a:prstGeom>
          <a:solidFill>
            <a:srgbClr val="CCECFF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7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«Успех каждого ребенка»:</a:t>
            </a:r>
          </a:p>
          <a:p>
            <a:pPr algn="ctr">
              <a:buClrTx/>
              <a:buFontTx/>
              <a:buNone/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к 2024 году увеличения охвата дополнительным образованием детей</a:t>
            </a:r>
          </a:p>
        </p:txBody>
      </p:sp>
      <p:pic>
        <p:nvPicPr>
          <p:cNvPr id="12" name="Рисунок 11" descr="https://i.mycdn.me/i?r=AzEPZsRbOZEKgBhR0XGMT1Rkl30zS5y7dbt3p2YPl5fmWaaKTM5SRkZCeTgDn6uOyic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76" y="4972512"/>
            <a:ext cx="2252980" cy="1475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03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3163767" y="470569"/>
            <a:ext cx="4481513" cy="1504951"/>
          </a:xfrm>
          <a:prstGeom prst="triangle">
            <a:avLst>
              <a:gd name="adj" fmla="val 48799"/>
            </a:avLst>
          </a:prstGeom>
          <a:solidFill>
            <a:srgbClr val="FFABD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u-RU" sz="18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048851" y="775191"/>
            <a:ext cx="271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</a:t>
            </a:r>
            <a:endParaRPr lang="ru-RU" sz="18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ru-RU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поэтапного развития эмоционального интеллекта ребенка</a:t>
            </a:r>
            <a:endParaRPr lang="ru-RU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745683" y="1982071"/>
            <a:ext cx="5448301" cy="1504950"/>
          </a:xfrm>
          <a:prstGeom prst="flowChartMagneticDisk">
            <a:avLst/>
          </a:prstGeom>
          <a:solidFill>
            <a:srgbClr val="9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u-RU" sz="18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5001" y="204739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lang="ru-RU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– «Я в Мире»</a:t>
            </a:r>
            <a:endParaRPr lang="ru-RU" sz="1800" b="1" u="sng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5511" y="2468039"/>
            <a:ext cx="538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Tx/>
              <a:buChar char="-"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знакомство детей с базовыми эмоциями</a:t>
            </a:r>
          </a:p>
          <a:p>
            <a:pPr marL="285750" indent="-285750">
              <a:buClrTx/>
              <a:buFontTx/>
              <a:buChar char="-"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осмысление дошкольника собственных эмоций</a:t>
            </a:r>
          </a:p>
          <a:p>
            <a:pPr marL="285750" indent="-285750">
              <a:buClrTx/>
              <a:buFontTx/>
              <a:buChar char="-"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положительного отношения к себе 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655095" y="3538336"/>
            <a:ext cx="7629475" cy="1594294"/>
          </a:xfrm>
          <a:prstGeom prst="flowChartMagneticDisk">
            <a:avLst/>
          </a:prstGeom>
          <a:solidFill>
            <a:srgbClr val="FFFF9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u-RU" sz="18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2822" y="3583005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 </a:t>
            </a:r>
            <a:r>
              <a:rPr lang="ru-RU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– «Мир во мне»</a:t>
            </a:r>
            <a:endParaRPr lang="ru-RU" sz="1800" b="1" u="sng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5235" y="4050599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Tx/>
              <a:buChar char="-"/>
            </a:pP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учиться «сострадать и </a:t>
            </a:r>
            <a:r>
              <a:rPr lang="ru-RU" sz="15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сорадоваться</a:t>
            </a: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другому</a:t>
            </a:r>
          </a:p>
          <a:p>
            <a:pPr marL="285750" indent="-285750">
              <a:buClrTx/>
              <a:buFontTx/>
              <a:buChar char="-"/>
            </a:pP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понимать эмоциональное состояние себя и другого</a:t>
            </a:r>
          </a:p>
          <a:p>
            <a:pPr marL="285750" indent="-285750">
              <a:buClrTx/>
              <a:buFontTx/>
              <a:buChar char="-"/>
            </a:pPr>
            <a:r>
              <a:rPr lang="ru-RU" sz="1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эмоциональное мажорное настроение от присутствия опоры Другого</a:t>
            </a:r>
            <a:endParaRPr lang="ru-RU" sz="15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1041340" y="5132630"/>
            <a:ext cx="8856984" cy="1571697"/>
          </a:xfrm>
          <a:prstGeom prst="flowChartMagneticDisk">
            <a:avLst/>
          </a:prstGeom>
          <a:solidFill>
            <a:srgbClr val="FFCC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u-RU" sz="180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3659" y="5179203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lang="en-US" sz="1800" b="1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– «Мир и Я»</a:t>
            </a:r>
            <a:endParaRPr lang="ru-RU" sz="1800" b="1" u="sng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3349" y="5661144"/>
            <a:ext cx="878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Tx/>
              <a:buChar char="-"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учиться осваивать социальные роли через общение управление собственным поведением и эмоциональным состоянием</a:t>
            </a:r>
          </a:p>
          <a:p>
            <a:pPr marL="285750" indent="-285750">
              <a:buClrTx/>
              <a:buFontTx/>
              <a:buChar char="-"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самодвижение ребенка к душевному общению, сближению миров «Я» и «Другого»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598" y="830094"/>
            <a:ext cx="3077144" cy="230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415637" y="534390"/>
            <a:ext cx="1116003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2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Ожидаемые результаты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Рисунок 4" descr="https://www.psdgraphics.com/file/2018/color-wheel-png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1238" y="1775362"/>
            <a:ext cx="3608303" cy="368405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633" y="2718149"/>
            <a:ext cx="1737511" cy="1798476"/>
          </a:xfrm>
          <a:prstGeom prst="rect">
            <a:avLst/>
          </a:prstGeom>
        </p:spPr>
      </p:pic>
      <p:pic>
        <p:nvPicPr>
          <p:cNvPr id="6" name="Рисунок 5" descr="https://static8.depositphotos.com/1575673/1048/i/950/depositphotos_10486944-stock-photo-soap-bubble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591" y="1092460"/>
            <a:ext cx="1609156" cy="162568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315" y="1489805"/>
            <a:ext cx="161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Позитивное эмоциональное состояние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yt3.ggpht.com/a/AATXAJwXMgXEWIDg8RvpW5KQBV9UhDjgyyHpY1Owpv9N=s900-c-k-c0x00ffffff-no-rj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0268" y="1115871"/>
            <a:ext cx="1588667" cy="160227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83233" y="1378401"/>
            <a:ext cx="176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Первичная ориентация в эмоциях человека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thumbs.dreamstime.com/z/%D0%BF%D1%83%D0%B7%D1%8B%D1%80%D1%8C-%D0%BC%D1%8B%D0%BB%D0%B0-%D0%BD%D0%B0-%D0%B1%D0%B5%D0%BB%D0%BE%D0%B9-%D0%BF%D1%80%D0%B5%D0%B4%D0%BF%D0%BE%D1%81%D1%8B%D0%BB%D0%BA%D0%B5-11698891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187" y="2460285"/>
            <a:ext cx="1725997" cy="162849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3187" y="2869631"/>
            <a:ext cx="170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 негативных реакций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39" y="3478899"/>
            <a:ext cx="1825900" cy="182590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527" y="3878975"/>
            <a:ext cx="1609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Управляемость при воспитании                и обучении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s://static4.depositphotos.com/1000507/452/i/950/depositphotos_4525864-stock-photo-colorful-crystal-ball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6930" y="4082525"/>
            <a:ext cx="1792605" cy="179959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3697" y="4649505"/>
            <a:ext cx="179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Контактность, адаптивность в группе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ttps://st.depositphotos.com/1823350/4928/v/950/depositphotos_49285433-stock-illustration-multicolored-opaque-spheres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1870" y="4976561"/>
            <a:ext cx="1599438" cy="151338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41870" y="5388921"/>
            <a:ext cx="152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Умение сотрудничать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s://st.depositphotos.com/1823350/4928/v/950/depositphotos_49285433-stock-illustration-multicolored-opaque-spheres.jp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1595" y="426880"/>
            <a:ext cx="1826262" cy="187606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02487" y="905382"/>
            <a:ext cx="1544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Открытость в проявлении  и описании чувств</a:t>
            </a:r>
            <a:r>
              <a:rPr lang="ru-RU" sz="1600" b="1" kern="1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600" b="1" kern="12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http://skazrus.my1.ru/_ld/9/91574126.jpg"/>
          <p:cNvPicPr/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749" y="1167772"/>
            <a:ext cx="1835785" cy="17995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0393874" y="1652068"/>
            <a:ext cx="156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Способность помогать и сочувствовать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static9.depositphotos.com/1001201/1101/i/950/depositphotos_11015566-stock-photo-transparent-glass-sphere.jpg"/>
          <p:cNvPicPr/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073" y="2065829"/>
            <a:ext cx="1799590" cy="17995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895" y="2487209"/>
            <a:ext cx="1365622" cy="920576"/>
          </a:xfrm>
          <a:prstGeom prst="rect">
            <a:avLst/>
          </a:prstGeom>
        </p:spPr>
      </p:pic>
      <p:pic>
        <p:nvPicPr>
          <p:cNvPr id="24" name="Рисунок 23" descr="https://avatars.mds.yandex.net/get-zen_doc/1626348/pub_5e06268234808200b5c8942a_5e06291e3639e600b1f5d9db/scale_1200"/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1517" y="2501244"/>
            <a:ext cx="1944977" cy="195530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213663" y="3090757"/>
            <a:ext cx="15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собственными эмоциями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18" y="4012700"/>
            <a:ext cx="1841152" cy="1798476"/>
          </a:xfrm>
          <a:prstGeom prst="ellipse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38" y="4011455"/>
            <a:ext cx="1841152" cy="1798476"/>
          </a:xfrm>
          <a:prstGeom prst="ellipse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96401" y="4515942"/>
            <a:ext cx="138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Понимание и уважение чувств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451" y="4657470"/>
            <a:ext cx="1646063" cy="1646063"/>
          </a:xfrm>
          <a:prstGeom prst="ellipse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896131" y="5042525"/>
            <a:ext cx="152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Зрелое и уверенное поведение</a:t>
            </a: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167051" y="729432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План проведения инновационного процесса</a:t>
            </a:r>
          </a:p>
        </p:txBody>
      </p:sp>
      <p:pic>
        <p:nvPicPr>
          <p:cNvPr id="4" name="Рисунок 3" descr="https://dou9.caduk.ru/images/22.pn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1484784"/>
            <a:ext cx="10813032" cy="46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02750" y="2771337"/>
            <a:ext cx="391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Контрольно-аналитический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120" y="35394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основного содержания планируемой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6200" y="4441683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Планировочно</a:t>
            </a:r>
            <a:r>
              <a: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-диагностический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408" y="5229200"/>
            <a:ext cx="362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Аналитико-прогностический</a:t>
            </a:r>
          </a:p>
        </p:txBody>
      </p:sp>
      <p:pic>
        <p:nvPicPr>
          <p:cNvPr id="9" name="Рисунок 8" descr="https://www.vl.ru/afisha/uploads/events/9d2/67640_big.jpeg?v=149277247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99" y="1490953"/>
            <a:ext cx="253746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gppu.ru/files/galleries/photos/98070cdd723a529c6561d2b797fa0f1d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6797" y="4259560"/>
            <a:ext cx="3204356" cy="19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08" y="469816"/>
            <a:ext cx="7560840" cy="6276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6935" y="923544"/>
            <a:ext cx="1981693" cy="1203793"/>
          </a:xfrm>
          <a:prstGeom prst="rect">
            <a:avLst/>
          </a:prstGeom>
          <a:solidFill>
            <a:srgbClr val="FFC1C2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Проектируемые продукты инновационной деятельности</a:t>
            </a:r>
            <a:endPara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416" y="2915333"/>
            <a:ext cx="1944216" cy="156966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и апробация модели развития эмоционального интеллекта у дошкольников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443136" y="2661418"/>
            <a:ext cx="1971676" cy="1892826"/>
          </a:xfrm>
          <a:prstGeom prst="rect">
            <a:avLst/>
          </a:prstGeom>
          <a:solidFill>
            <a:srgbClr val="BAE18F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3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рекомендаций по повышению профессиональной компетенции педагогов в области развития эмоционального интеллекта дошкольников</a:t>
            </a:r>
            <a:endParaRPr lang="ru-RU" sz="13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216" y="4806854"/>
            <a:ext cx="1933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и создание дидактического игрового материала для детей по развитию эмоционального интеллекта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760" y="4738257"/>
            <a:ext cx="20574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3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рекомендаций по повышению педагогической компетенции родителей в области развития эмоционального интеллекта  дошкольников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3142" y="4806854"/>
            <a:ext cx="1866900" cy="1477328"/>
          </a:xfrm>
          <a:prstGeom prst="rect">
            <a:avLst/>
          </a:prstGeom>
          <a:solidFill>
            <a:srgbClr val="FF9BFF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Публикации и методические разработки по проблеме инновационной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256" y="1115568"/>
            <a:ext cx="2849710" cy="28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oolsen.ru/wp-content/uploads/2021/11/33-20211129_1812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10" y="1508760"/>
            <a:ext cx="4558868" cy="39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1224" y="1906536"/>
            <a:ext cx="6190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4000" b="1" dirty="0" smtClean="0">
                <a:solidFill>
                  <a:srgbClr val="0074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внутри у тебя всё в порядке, то и снаружи всё встанет на свои места.</a:t>
            </a:r>
            <a:br>
              <a:rPr lang="ru-RU" sz="4000" b="1" dirty="0" smtClean="0">
                <a:solidFill>
                  <a:srgbClr val="0074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74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Экхарт</a:t>
            </a:r>
            <a:r>
              <a:rPr lang="ru-RU" sz="4000" dirty="0" smtClean="0">
                <a:solidFill>
                  <a:srgbClr val="0074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74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Толле</a:t>
            </a:r>
            <a:endParaRPr lang="ru-RU" sz="4000" dirty="0" smtClean="0">
              <a:solidFill>
                <a:srgbClr val="00743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2456" y="662595"/>
            <a:ext cx="898855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eaLnBrk="1" fontAlgn="auto" latinLnBrk="0" hangingPunct="1">
              <a:lnSpc>
                <a:spcPct val="90000"/>
              </a:lnSpc>
              <a:buSzPts val="3600"/>
              <a:buFont typeface="Arial"/>
              <a:buNone/>
              <a:tabLst/>
              <a:defRPr/>
            </a:pP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</a:rPr>
              <a:t>Спасибо за Ваш интерес и внимание!</a:t>
            </a:r>
            <a:b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</a:rPr>
              <a:t>Вдохновляющих эмоций всем нам!</a:t>
            </a:r>
            <a:b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culture.ru/storage/images/76d0236890dbbaf392af156d53295a75/cc22d6640d240ded29460acf9d875a0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579" y="2151136"/>
            <a:ext cx="612630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18387" y="808591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SzPts val="3600"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Нормативно-правовое обеспечение инновационной деятельности</a:t>
            </a:r>
            <a:endParaRPr sz="28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392" y="1636776"/>
            <a:ext cx="10625328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29.12.2012г. № 273-ФЗ «Об образовании в Российской федерации.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Федеральный закон от 24.07.1998г. № 124-ФЗ «Об основных гарантиях прав ребенка в РФ».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Национальный проект «Образование» 2019-2024.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Приказ </a:t>
            </a:r>
            <a:r>
              <a:rPr 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Минобрнауки</a:t>
            </a: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17.10.2013г. № 1155 «Об утверждении федерального государственного стандарта дошкольного образования».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Приказ Министерства просвещения РФ от 31 мая 2021 г. № 287 “Об утверждении федерального государственного образовательного стандарта основного общего образования.</a:t>
            </a:r>
            <a:endParaRPr lang="ru-RU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44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ФГОС ДО</a:t>
            </a:r>
            <a:endParaRPr sz="4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483" y="5037680"/>
            <a:ext cx="1231499" cy="1249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500" y="5037680"/>
            <a:ext cx="1548518" cy="1261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214" y="5105275"/>
            <a:ext cx="2420057" cy="1200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832" y="1764792"/>
            <a:ext cx="10872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spcBef>
                <a:spcPct val="20000"/>
              </a:spcBef>
              <a:buClrTx/>
            </a:pPr>
            <a:r>
              <a:rPr lang="ru-RU" sz="2800" kern="120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ФГОС ДО одним из приоритетных направлений образовательной области социально-коммуникативного развития, является развитие эмоционального интеллекта. Именно в дошкольном возрасте идет активное эмоциональное становление детей, совершенствование их самосознания, способности к рефлексии и </a:t>
            </a:r>
            <a:r>
              <a:rPr lang="ru-RU" sz="2800" kern="1200" dirty="0" err="1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децентрации</a:t>
            </a:r>
            <a:r>
              <a:rPr lang="ru-RU" sz="2800" kern="120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(умение встать на позицию партнера, учитывать его потребности и чувства.</a:t>
            </a:r>
          </a:p>
        </p:txBody>
      </p:sp>
    </p:spTree>
    <p:extLst>
      <p:ext uri="{BB962C8B-B14F-4D97-AF65-F5344CB8AC3E}">
        <p14:creationId xmlns:p14="http://schemas.microsoft.com/office/powerpoint/2010/main" val="21895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98960" y="554974"/>
            <a:ext cx="121196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40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Эмоциональный интеллект</a:t>
            </a:r>
            <a:endParaRPr sz="40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3352"/>
            <a:ext cx="4846320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Tx/>
            </a:pPr>
            <a:r>
              <a:rPr lang="ru-RU" sz="41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ЭТО?</a:t>
            </a:r>
          </a:p>
          <a:p>
            <a:pPr marL="342900" lvl="0" indent="-342900">
              <a:spcBef>
                <a:spcPct val="20000"/>
              </a:spcBef>
              <a:buClrTx/>
              <a:buFontTx/>
              <a:buChar char="-"/>
            </a:pPr>
            <a:r>
              <a:rPr lang="ru-RU" sz="2200" b="1" kern="120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способность человека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200" b="1" kern="120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распознавать эмоции,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200" b="1" kern="120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понимать намерения, 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200" b="1" kern="1200" dirty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мотивацию и желание других людей и свои собственные, а также способность управлять своими эмоциями и эмоциями других людей в целях решения практических </a:t>
            </a:r>
            <a:r>
              <a:rPr lang="ru-RU" sz="2200" b="1" kern="120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задач.</a:t>
            </a:r>
            <a:endParaRPr lang="ru-RU" sz="2200" b="1" kern="1200" dirty="0">
              <a:solidFill>
                <a:srgbClr val="2F2B2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ih1.redbubble.net/image.253372586.2861/raf,750x1000,075,t,fafafa:ca443f4786.jpg"/>
          <p:cNvPicPr/>
          <p:nvPr/>
        </p:nvPicPr>
        <p:blipFill rotWithShape="1"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280" y="1281637"/>
            <a:ext cx="3960440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Эмоциональный интеллект</a:t>
            </a:r>
            <a:endParaRPr sz="36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79" y="1600224"/>
            <a:ext cx="4564132" cy="440442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015880" y="1556792"/>
            <a:ext cx="6912768" cy="720080"/>
          </a:xfrm>
          <a:prstGeom prst="roundRect">
            <a:avLst/>
          </a:prstGeom>
          <a:solidFill>
            <a:srgbClr val="FFFF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3208" y="1624444"/>
            <a:ext cx="683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распознавание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(какую эмоция испытываю я и другие люди)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015880" y="2520189"/>
            <a:ext cx="6912768" cy="764796"/>
          </a:xfrm>
          <a:prstGeom prst="flowChartAlternateProcess">
            <a:avLst/>
          </a:prstGeom>
          <a:solidFill>
            <a:srgbClr val="BAE18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использование, проявление эмоций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080248" y="3548870"/>
            <a:ext cx="6912768" cy="706714"/>
          </a:xfrm>
          <a:prstGeom prst="flowChartAlternateProcess">
            <a:avLst/>
          </a:prstGeom>
          <a:solidFill>
            <a:srgbClr val="81DE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понимание эмоций, намерения, мотивации и желания других людей и свои собственные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22056" y="4519468"/>
            <a:ext cx="6870960" cy="1285795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своими эмоциями и эмоциями других людей в целях решения практический задач, умение эффективно выстраивать взаимоотношения с другими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27064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Актуальность инновационной деятельности</a:t>
            </a:r>
            <a:endParaRPr sz="36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96712" y="2943232"/>
            <a:ext cx="1800000" cy="18000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2F2B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594" y="3384424"/>
            <a:ext cx="1404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 err="1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Эмоциональ-ный</a:t>
            </a:r>
            <a:r>
              <a:rPr lang="ru-RU" sz="1600" b="1" kern="1200" dirty="0" smtClean="0">
                <a:solidFill>
                  <a:srgbClr val="2F2B2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интеллект влияет:</a:t>
            </a:r>
            <a:endParaRPr lang="ru-RU" sz="1600" b="1" kern="1200" dirty="0">
              <a:solidFill>
                <a:srgbClr val="2F2B2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1080698">
            <a:off x="1362794" y="2113529"/>
            <a:ext cx="3570396" cy="159627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Успеваемость и продуктивность</a:t>
            </a:r>
          </a:p>
          <a:p>
            <a:pPr algn="ctr">
              <a:buClrTx/>
              <a:buFontTx/>
              <a:buNone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Ориентировка в социальных связях в коллективе, умение стать лидером и мотивировать других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968" y="1989309"/>
            <a:ext cx="3531149" cy="19337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300" y="4093120"/>
            <a:ext cx="3442853" cy="22798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830" y="4139470"/>
            <a:ext cx="3424272" cy="21847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369" y="1169746"/>
            <a:ext cx="3014686" cy="1728134"/>
          </a:xfrm>
          <a:prstGeom prst="rect">
            <a:avLst/>
          </a:prstGeom>
        </p:spPr>
      </p:pic>
      <p:pic>
        <p:nvPicPr>
          <p:cNvPr id="23" name="Рисунок 22" descr="http://belyaeva.my1.ru/kartinki/bezymjannyj.pn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73" y="1345101"/>
            <a:ext cx="1739626" cy="1288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585" y="631562"/>
            <a:ext cx="1216660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2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Проблема развития </a:t>
            </a:r>
            <a:r>
              <a:rPr lang="ru-RU" sz="32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дошкольников</a:t>
            </a:r>
            <a:endParaRPr sz="32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5565832" y="5108464"/>
            <a:ext cx="4824592" cy="1480661"/>
          </a:xfrm>
          <a:prstGeom prst="wave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Большинству детей свойственны эгоцентризм, неумение сопереживать и сочувствовать другому</a:t>
            </a:r>
          </a:p>
        </p:txBody>
      </p:sp>
      <p:sp>
        <p:nvSpPr>
          <p:cNvPr id="6" name="Волна 5"/>
          <p:cNvSpPr/>
          <p:nvPr/>
        </p:nvSpPr>
        <p:spPr>
          <a:xfrm flipH="1">
            <a:off x="1137880" y="4137935"/>
            <a:ext cx="4427952" cy="1260000"/>
          </a:xfrm>
          <a:prstGeom prst="wav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Неумение выражать свои эмоции посредством жестов</a:t>
            </a:r>
          </a:p>
        </p:txBody>
      </p:sp>
      <p:sp>
        <p:nvSpPr>
          <p:cNvPr id="7" name="Волна 6"/>
          <p:cNvSpPr/>
          <p:nvPr/>
        </p:nvSpPr>
        <p:spPr>
          <a:xfrm>
            <a:off x="5565832" y="3158824"/>
            <a:ext cx="4860000" cy="1260000"/>
          </a:xfrm>
          <a:prstGeom prst="wav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Неумение реагировать на то или иное эмоциональное состояние</a:t>
            </a:r>
          </a:p>
        </p:txBody>
      </p:sp>
      <p:sp>
        <p:nvSpPr>
          <p:cNvPr id="8" name="Волна 7"/>
          <p:cNvSpPr/>
          <p:nvPr/>
        </p:nvSpPr>
        <p:spPr>
          <a:xfrm flipH="1">
            <a:off x="989256" y="2184004"/>
            <a:ext cx="4576576" cy="1260000"/>
          </a:xfrm>
          <a:prstGeom prst="wave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отдают предпочтение общению с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гаждетами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не с окружающими людьми</a:t>
            </a:r>
          </a:p>
        </p:txBody>
      </p:sp>
      <p:sp>
        <p:nvSpPr>
          <p:cNvPr id="9" name="Волна 8"/>
          <p:cNvSpPr/>
          <p:nvPr/>
        </p:nvSpPr>
        <p:spPr>
          <a:xfrm>
            <a:off x="5565832" y="1209341"/>
            <a:ext cx="4860000" cy="1260000"/>
          </a:xfrm>
          <a:prstGeom prst="wav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сформировано умение правильно управлять своими эмоциями</a:t>
            </a:r>
          </a:p>
        </p:txBody>
      </p:sp>
      <p:pic>
        <p:nvPicPr>
          <p:cNvPr id="10" name="Рисунок 9" descr="https://image.jimcdn.com/app/cms/image/transf/none/path/s04ba0fe85826953b/image/if0a9e0e2ddfbc6b9/version/1621421757/image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112" y="651873"/>
            <a:ext cx="2465071" cy="1676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37" y="4853114"/>
            <a:ext cx="4865030" cy="1261981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 flipH="1">
            <a:off x="1799439" y="4003444"/>
            <a:ext cx="4499960" cy="1260000"/>
          </a:xfrm>
          <a:prstGeom prst="wave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Низкая компетенция родителей в вопросе развития эмоционального интеллекта у дошкольников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352" y="3200865"/>
            <a:ext cx="4871126" cy="1268078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 flipH="1">
            <a:off x="1799439" y="2522783"/>
            <a:ext cx="4427952" cy="1260000"/>
          </a:xfrm>
          <a:prstGeom prst="wav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Родители уделяют большое внимание интеллектуальному развитию ребенка</a:t>
            </a:r>
          </a:p>
        </p:txBody>
      </p:sp>
      <p:sp>
        <p:nvSpPr>
          <p:cNvPr id="103" name="Google Shape;103;p3"/>
          <p:cNvSpPr txBox="1"/>
          <p:nvPr/>
        </p:nvSpPr>
        <p:spPr>
          <a:xfrm>
            <a:off x="144090" y="604402"/>
            <a:ext cx="1216660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Проблема ДОО и семьи</a:t>
            </a:r>
            <a:endParaRPr sz="36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046352" y="1568499"/>
            <a:ext cx="4860000" cy="1480661"/>
          </a:xfrm>
          <a:prstGeom prst="wave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Недостаточно эффективные формы взаимодействия ДОО с семьей в вопросах развития эмоционального интеллекта</a:t>
            </a:r>
          </a:p>
        </p:txBody>
      </p:sp>
      <p:pic>
        <p:nvPicPr>
          <p:cNvPr id="11" name="Рисунок 10" descr="https://kolomna-news.ru/wp-content/uploads/2018/02/%D0%B4%D0%B5%D1%82%D1%8C-%D0%B8-%D0%BA%D0%BD%D0%B8%D0%B3%D0%B8jcxaE75oi-696x136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98" y="853701"/>
            <a:ext cx="1404786" cy="303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816" y="1201167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44090" y="604402"/>
            <a:ext cx="1216660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2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Гипотеза инновационной деятельности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20082" y="1373786"/>
            <a:ext cx="3474524" cy="1458667"/>
            <a:chOff x="2376444" y="194034"/>
            <a:chExt cx="3614203" cy="1458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76444" y="194034"/>
              <a:ext cx="3600008" cy="1458667"/>
            </a:xfrm>
            <a:prstGeom prst="roundRect">
              <a:avLst>
                <a:gd name="adj" fmla="val 10000"/>
              </a:avLst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2433362" y="265746"/>
              <a:ext cx="3557285" cy="137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Разработка и использование </a:t>
              </a:r>
              <a:r>
                <a:rPr kumimoji="0" lang="ru-RU" sz="20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модели развития эмоционального интеллекта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дошкольников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6762" y="4611139"/>
            <a:ext cx="3600008" cy="1741174"/>
            <a:chOff x="0" y="3112107"/>
            <a:chExt cx="3600008" cy="174117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112107"/>
              <a:ext cx="3600008" cy="1741174"/>
            </a:xfrm>
            <a:prstGeom prst="roundRect">
              <a:avLst>
                <a:gd name="adj" fmla="val 10000"/>
              </a:avLst>
            </a:prstGeom>
            <a:solidFill>
              <a:srgbClr val="FFC000">
                <a:hueOff val="9800891"/>
                <a:satOff val="-40777"/>
                <a:lumOff val="9608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50997" y="3163104"/>
              <a:ext cx="3498014" cy="1639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Родитель как соучастник  и организатор развития эмоционального интеллекта дошкольников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77367" y="4703387"/>
            <a:ext cx="3600008" cy="1741174"/>
            <a:chOff x="4896935" y="3158164"/>
            <a:chExt cx="3600008" cy="17411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896935" y="3158164"/>
              <a:ext cx="3600008" cy="1741174"/>
            </a:xfrm>
            <a:prstGeom prst="roundRect">
              <a:avLst>
                <a:gd name="adj" fmla="val 10000"/>
              </a:avLst>
            </a:prstGeom>
            <a:solidFill>
              <a:srgbClr val="FFC000">
                <a:hueOff val="4900445"/>
                <a:satOff val="-20388"/>
                <a:lumOff val="4804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4947932" y="3209161"/>
              <a:ext cx="3498014" cy="1639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Интегрированная игровая среда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как источник развития эмоционального интеллекта дошкольников</a:t>
              </a:r>
              <a:endPara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Блок-схема: перфолента 17"/>
          <p:cNvSpPr/>
          <p:nvPr/>
        </p:nvSpPr>
        <p:spPr>
          <a:xfrm>
            <a:off x="5010822" y="3444237"/>
            <a:ext cx="1735063" cy="732664"/>
          </a:xfrm>
          <a:prstGeom prst="flowChartPunchedTap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988833" y="3203002"/>
            <a:ext cx="462498" cy="1037587"/>
            <a:chOff x="2811840" y="1863610"/>
            <a:chExt cx="462498" cy="1037587"/>
          </a:xfrm>
        </p:grpSpPr>
        <p:sp>
          <p:nvSpPr>
            <p:cNvPr id="20" name="Двойная стрелка влево/вправо 19"/>
            <p:cNvSpPr/>
            <p:nvPr/>
          </p:nvSpPr>
          <p:spPr>
            <a:xfrm rot="18470375">
              <a:off x="2524295" y="2151155"/>
              <a:ext cx="1037587" cy="46249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C000">
                <a:hueOff val="9800891"/>
                <a:satOff val="-40777"/>
                <a:lumOff val="9608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1" name="Двойная стрелка влево/вправо 4"/>
            <p:cNvSpPr txBox="1"/>
            <p:nvPr/>
          </p:nvSpPr>
          <p:spPr>
            <a:xfrm rot="18470375">
              <a:off x="2663044" y="2243655"/>
              <a:ext cx="760089" cy="2774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434757" y="3249126"/>
            <a:ext cx="462498" cy="1037587"/>
            <a:chOff x="5159047" y="1870141"/>
            <a:chExt cx="462498" cy="1037587"/>
          </a:xfrm>
        </p:grpSpPr>
        <p:sp>
          <p:nvSpPr>
            <p:cNvPr id="23" name="Двойная стрелка влево/вправо 22"/>
            <p:cNvSpPr/>
            <p:nvPr/>
          </p:nvSpPr>
          <p:spPr>
            <a:xfrm rot="3056125">
              <a:off x="4871502" y="2157686"/>
              <a:ext cx="1037587" cy="46249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4" name="Двойная стрелка влево/вправо 4"/>
            <p:cNvSpPr txBox="1"/>
            <p:nvPr/>
          </p:nvSpPr>
          <p:spPr>
            <a:xfrm rot="3056125">
              <a:off x="5010251" y="2250186"/>
              <a:ext cx="760089" cy="2774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10822" y="5250477"/>
            <a:ext cx="1947762" cy="462498"/>
            <a:chOff x="3729678" y="3774474"/>
            <a:chExt cx="1037587" cy="462498"/>
          </a:xfrm>
        </p:grpSpPr>
        <p:sp>
          <p:nvSpPr>
            <p:cNvPr id="26" name="Двойная стрелка влево/вправо 25"/>
            <p:cNvSpPr/>
            <p:nvPr/>
          </p:nvSpPr>
          <p:spPr>
            <a:xfrm rot="10832332">
              <a:off x="3729678" y="3774474"/>
              <a:ext cx="1037587" cy="46249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C000">
                <a:hueOff val="4900445"/>
                <a:satOff val="-20388"/>
                <a:lumOff val="4804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7" name="Двойная стрелка влево/вправо 4"/>
            <p:cNvSpPr txBox="1"/>
            <p:nvPr/>
          </p:nvSpPr>
          <p:spPr>
            <a:xfrm rot="21632332">
              <a:off x="3868427" y="3866974"/>
              <a:ext cx="760089" cy="2774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Рисунок 27" descr="https://i.pinimg.com/originals/5e/c8/58/5ec858a3cabcabc380a6fb9bdea9508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87" y="1250660"/>
            <a:ext cx="2784288" cy="247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3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790</Words>
  <Application>Microsoft Office PowerPoint</Application>
  <PresentationFormat>Произвольный</PresentationFormat>
  <Paragraphs>109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Calibri</vt:lpstr>
      <vt:lpstr>Rasa</vt:lpstr>
      <vt:lpstr>Rasa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ASUS</cp:lastModifiedBy>
  <cp:revision>52</cp:revision>
  <cp:lastPrinted>2021-03-23T09:03:48Z</cp:lastPrinted>
  <dcterms:created xsi:type="dcterms:W3CDTF">2020-09-14T17:49:18Z</dcterms:created>
  <dcterms:modified xsi:type="dcterms:W3CDTF">2022-10-04T18:38:29Z</dcterms:modified>
</cp:coreProperties>
</file>