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1" r:id="rId7"/>
    <p:sldId id="276" r:id="rId8"/>
    <p:sldId id="275" r:id="rId9"/>
    <p:sldId id="279" r:id="rId10"/>
    <p:sldId id="278" r:id="rId11"/>
    <p:sldId id="280" r:id="rId12"/>
    <p:sldId id="281" r:id="rId13"/>
    <p:sldId id="277" r:id="rId14"/>
    <p:sldId id="273" r:id="rId15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5083" y="2093163"/>
            <a:ext cx="7653832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2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2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2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0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0942" y="461264"/>
            <a:ext cx="38379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2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3935069"/>
            <a:ext cx="5638799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Смирнова Е.Е., воспитатель 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первой квалификационной категории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МДОУ д/с № 45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2022 г. </a:t>
            </a:r>
            <a:endParaRPr lang="ru-RU" sz="1400" b="1" spc="-15" dirty="0">
              <a:solidFill>
                <a:srgbClr val="FFFFFF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200150"/>
            <a:ext cx="70104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"/>
                <a:cs typeface="Arial"/>
              </a:rPr>
              <a:t>муниципальное дошкольное образовательное учреждение «Детский сад № 45 «Ромашка» г. Волжского Волгоградской области»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Использование технологии «Интеллект-карта» </a:t>
            </a:r>
            <a:br>
              <a:rPr lang="ru-RU" spc="-5" dirty="0"/>
            </a:br>
            <a:r>
              <a:rPr lang="ru-RU" spc="-5" dirty="0"/>
              <a:t>в социально-эмоциональном развитии детей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461264"/>
            <a:ext cx="731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ПРОЦЕСС СОЗДАНИЯ ИНТЕЛЛЕКТ-КАРТ ДЕТЬМИ ДЕТСКОГО САДА</a:t>
            </a:r>
            <a:endParaRPr lang="ru-RU" sz="1600" b="0" spc="-25" dirty="0">
              <a:solidFill>
                <a:srgbClr val="1F9246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55472"/>
            <a:ext cx="2971799" cy="2111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61" y="2958317"/>
            <a:ext cx="3084675" cy="2121655"/>
          </a:xfrm>
          <a:prstGeom prst="rect">
            <a:avLst/>
          </a:prstGeom>
        </p:spPr>
      </p:pic>
      <p:pic>
        <p:nvPicPr>
          <p:cNvPr id="9" name="Рисунок 8" descr="PA9T02az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3275" y="1088238"/>
            <a:ext cx="5691109" cy="395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97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461264"/>
            <a:ext cx="731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ПРОЦЕСС СОЗДАНИЯ ИНТЕЛЛЕКТ-КАРТ ДЕТЬМИ ДЕТСКОГО САДА</a:t>
            </a:r>
            <a:endParaRPr lang="ru-RU" sz="1600" b="0" spc="-25" dirty="0">
              <a:solidFill>
                <a:srgbClr val="1F9246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3" y="992222"/>
            <a:ext cx="5564654" cy="3889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652" y="864997"/>
            <a:ext cx="3061225" cy="1989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736" y="2863785"/>
            <a:ext cx="3061225" cy="21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2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461264"/>
            <a:ext cx="731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ПРОЦЕСС СОЗДАНИЯ ИНТЕЛЛЕКТ-КАРТ ДЕТЬМИ ДЕТСКОГО САДА</a:t>
            </a:r>
            <a:endParaRPr lang="ru-RU" sz="1600" b="0" spc="-25" dirty="0">
              <a:solidFill>
                <a:srgbClr val="1F9246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75394"/>
            <a:ext cx="4267200" cy="3360533"/>
          </a:xfrm>
          <a:prstGeom prst="rect">
            <a:avLst/>
          </a:prstGeom>
        </p:spPr>
      </p:pic>
      <p:pic>
        <p:nvPicPr>
          <p:cNvPr id="12" name="Рисунок 11" descr="uuqUAXlfuZ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877" y="1733550"/>
            <a:ext cx="4467619" cy="325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0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3000" y="343016"/>
            <a:ext cx="73914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РЕКОМЕНДАЦИИ ПО ПРИМЕНЕНИЮ ИНТЕЛЛЕКТ - КАРТ</a:t>
            </a:r>
            <a:endParaRPr lang="ru-RU" sz="2100" dirty="0">
              <a:latin typeface="Microsoft Sans Serif"/>
              <a:cs typeface="Microsoft Sans Serif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9" y="1178044"/>
            <a:ext cx="270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10" y="1204597"/>
            <a:ext cx="2965714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841" y="1204597"/>
            <a:ext cx="266112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9" y="3286125"/>
            <a:ext cx="2840384" cy="136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475" y="3250125"/>
            <a:ext cx="2886940" cy="14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613" y="3293550"/>
            <a:ext cx="2717782" cy="140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182" y="1697989"/>
            <a:ext cx="236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Беседуйте по карте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3409950"/>
            <a:ext cx="1982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Обращайте внимание на то, чтобы дети отвечали полным ответом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33800" y="1324432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Добавляйте и усложняйте в соответствии с возрастом детей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77000" y="1601430"/>
            <a:ext cx="252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Задавайте больше вопросов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6869" y="3594615"/>
            <a:ext cx="2158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Составляйте рассказы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05600" y="3740193"/>
            <a:ext cx="224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Экспериментируйте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70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ЗАКЛЮЧЕНИЕ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199" y="1111502"/>
            <a:ext cx="8374761" cy="387798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indent="457200"/>
            <a:r>
              <a:rPr lang="ru-RU" sz="1500" dirty="0"/>
              <a:t>Использование интеллект-карт решает проблему выделения пространства для предметно-развивающей среды группы, т.к. интеллект-карте не нужно постоянное стационарное место в групповом пространстве и ее можно использовать в разных местах группы</a:t>
            </a:r>
            <a:r>
              <a:rPr lang="ru-RU" sz="1500" dirty="0" smtClean="0"/>
              <a:t>.</a:t>
            </a:r>
          </a:p>
          <a:p>
            <a:pPr indent="457200"/>
            <a:r>
              <a:rPr lang="ru-RU" sz="1500" dirty="0"/>
              <a:t>Вместе с тем оптимизировалась общая психологическая атмосфера в группе. Дети стали дружнее, уменьшилось число конфликтных ситуаций, они учатся договариваться. Складываются долговременные игровые объединения </a:t>
            </a:r>
            <a:r>
              <a:rPr lang="ru-RU" sz="1500" dirty="0" smtClean="0"/>
              <a:t>детей. Сложилась </a:t>
            </a:r>
            <a:r>
              <a:rPr lang="ru-RU" sz="1500" dirty="0"/>
              <a:t>общая </a:t>
            </a:r>
            <a:r>
              <a:rPr lang="ru-RU" sz="1500" dirty="0" smtClean="0"/>
              <a:t>стойкая </a:t>
            </a:r>
            <a:r>
              <a:rPr lang="ru-RU" sz="1500" dirty="0"/>
              <a:t>положительная динамика сотрудничества</a:t>
            </a:r>
            <a:r>
              <a:rPr lang="ru-RU" sz="1500" dirty="0" smtClean="0"/>
              <a:t>.</a:t>
            </a:r>
          </a:p>
          <a:p>
            <a:pPr indent="457200"/>
            <a:r>
              <a:rPr lang="ru-RU" sz="1500" dirty="0"/>
              <a:t>Дети стали более общительными, не боятся высказать свое мнение, применяют полученные знания в повседневной жизни. У детей формируются умения слушать друг друга, радоваться чужим успехам, уважительно относиться к мнению других детей. Применение метода </a:t>
            </a:r>
            <a:r>
              <a:rPr lang="ru-RU" sz="1500" dirty="0" smtClean="0"/>
              <a:t>интеллект–карт </a:t>
            </a:r>
            <a:r>
              <a:rPr lang="ru-RU" sz="1500" dirty="0"/>
              <a:t>учит дошкольников видеть мир во всем его многообразии, находить позитивные решения возникающих проблем, что очень пригодится детям и в школе, и во взрослой жизни.</a:t>
            </a:r>
          </a:p>
          <a:p>
            <a:pPr indent="45720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833" y="461264"/>
            <a:ext cx="576404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321563"/>
            <a:ext cx="496823" cy="4084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3756" y="848867"/>
            <a:ext cx="8498205" cy="0"/>
          </a:xfrm>
          <a:custGeom>
            <a:avLst/>
            <a:gdLst/>
            <a:ahLst/>
            <a:cxnLst/>
            <a:rect l="l" t="t" r="r" b="b"/>
            <a:pathLst>
              <a:path w="8498205">
                <a:moveTo>
                  <a:pt x="0" y="0"/>
                </a:moveTo>
                <a:lnTo>
                  <a:pt x="8497824" y="0"/>
                </a:lnTo>
              </a:path>
            </a:pathLst>
          </a:custGeom>
          <a:ln w="12192">
            <a:solidFill>
              <a:srgbClr val="21964F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-10" dirty="0" smtClean="0">
                <a:solidFill>
                  <a:srgbClr val="009245"/>
                </a:solidFill>
                <a:latin typeface="Microsoft Sans Serif"/>
                <a:cs typeface="Microsoft Sans Serif"/>
              </a:rPr>
              <a:t>ИНТЕЛЛЕКТ КАРТА</a:t>
            </a:r>
            <a:endParaRPr lang="ru-RU" sz="1800" b="0" spc="-10" dirty="0">
              <a:solidFill>
                <a:srgbClr val="009245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9184" y="966678"/>
            <a:ext cx="8229600" cy="3600986"/>
          </a:xfrm>
        </p:spPr>
        <p:txBody>
          <a:bodyPr/>
          <a:lstStyle/>
          <a:p>
            <a:pPr indent="457200"/>
            <a:r>
              <a:rPr lang="ru-RU" dirty="0"/>
              <a:t>Интеллект карта, или карты мышления (</a:t>
            </a:r>
            <a:r>
              <a:rPr lang="ru-RU" dirty="0" err="1"/>
              <a:t>mind-maps</a:t>
            </a:r>
            <a:r>
              <a:rPr lang="ru-RU" dirty="0"/>
              <a:t>) - это отображение на бумаге эффективного способа думать, запоминать, вспоминать, решать творческие задачи, а также возможность представить и наглядно выразить свои внутренние процессы обработки информации, вносить в них изменения, совершенствовать. </a:t>
            </a:r>
          </a:p>
          <a:p>
            <a:pPr indent="457200"/>
            <a:r>
              <a:rPr lang="ru-RU" dirty="0"/>
              <a:t>Другими словами – это представление информации в рисунках. Запоминать новые сведения в таком виде намного проще, чем в любом ином. Также – это коллективная работа детей (а может быть родителей и детей), а следовательно это развитие навыков взаимодействия, развитие коммуникационных навыков детей.</a:t>
            </a:r>
          </a:p>
          <a:p>
            <a:pPr indent="457200"/>
            <a:r>
              <a:rPr lang="ru-RU" dirty="0"/>
              <a:t>Интеллектуальная карта – это уникальный и простой метод запоминания информации, с помощью которого развиваются творческие, социально-коммуникативные навыки, речевые способности детей, развивается творческое мышление.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3943350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321563"/>
            <a:ext cx="496823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8867"/>
            <a:ext cx="8498205" cy="0"/>
          </a:xfrm>
          <a:custGeom>
            <a:avLst/>
            <a:gdLst/>
            <a:ahLst/>
            <a:cxnLst/>
            <a:rect l="l" t="t" r="r" b="b"/>
            <a:pathLst>
              <a:path w="8498205">
                <a:moveTo>
                  <a:pt x="0" y="0"/>
                </a:moveTo>
                <a:lnTo>
                  <a:pt x="8497824" y="0"/>
                </a:lnTo>
              </a:path>
            </a:pathLst>
          </a:custGeom>
          <a:ln w="12192">
            <a:solidFill>
              <a:srgbClr val="21964F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25448" y="360045"/>
            <a:ext cx="75851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-20" dirty="0" smtClean="0">
                <a:solidFill>
                  <a:srgbClr val="009245"/>
                </a:solidFill>
                <a:latin typeface="Microsoft Sans Serif"/>
                <a:cs typeface="Microsoft Sans Serif"/>
              </a:rPr>
              <a:t>ЗАДАЧИ СОЗДАНИЯ ИНТЕЛЛЕКТ- КАРТ С ДОШКОЛЬНИКАМИ </a:t>
            </a:r>
            <a:endParaRPr lang="ru-RU" sz="1800" b="0" spc="-20" dirty="0">
              <a:solidFill>
                <a:srgbClr val="009245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9" name="组合 501"/>
          <p:cNvGrpSpPr/>
          <p:nvPr/>
        </p:nvGrpSpPr>
        <p:grpSpPr>
          <a:xfrm>
            <a:off x="295274" y="1639301"/>
            <a:ext cx="3931840" cy="651940"/>
            <a:chOff x="1159913" y="1466866"/>
            <a:chExt cx="4430097" cy="708047"/>
          </a:xfrm>
        </p:grpSpPr>
        <p:sp>
          <p:nvSpPr>
            <p:cNvPr id="20" name="Diamond 292"/>
            <p:cNvSpPr/>
            <p:nvPr/>
          </p:nvSpPr>
          <p:spPr>
            <a:xfrm>
              <a:off x="1159913" y="1550564"/>
              <a:ext cx="624349" cy="624349"/>
            </a:xfrm>
            <a:prstGeom prst="diamond">
              <a:avLst/>
            </a:prstGeom>
            <a:solidFill>
              <a:srgbClr val="7FB3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1</a:t>
              </a:r>
            </a:p>
          </p:txBody>
        </p:sp>
        <p:sp>
          <p:nvSpPr>
            <p:cNvPr id="21" name="TextBox 294"/>
            <p:cNvSpPr txBox="1"/>
            <p:nvPr/>
          </p:nvSpPr>
          <p:spPr>
            <a:xfrm>
              <a:off x="1627436" y="1466866"/>
              <a:ext cx="3962574" cy="6240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840268"/>
                  </a:solidFill>
                  <a:effectLst/>
                  <a:uLnTx/>
                  <a:uFillTx/>
                </a:rPr>
                <a:t>активность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B34C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4" y="2331969"/>
            <a:ext cx="4432176" cy="8596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4" y="2960775"/>
            <a:ext cx="5218628" cy="8413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21" y="3826412"/>
            <a:ext cx="6114818" cy="737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820" y="818358"/>
            <a:ext cx="3541911" cy="359449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25503" y="861738"/>
            <a:ext cx="591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A3E"/>
                </a:solidFill>
              </a:rPr>
              <a:t>Интеллект-карты, на наш взгляд, – один из успешных механизмов развития социально-эмоционального  интеллекта.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219561"/>
            <a:ext cx="6858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8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НАПРАВЛЕНИЯ РАЗВИТИЯ СОЦИАЛЬНО-ЭМОЦИОНАЛЬНЫХ НАВЫКОВ ЧЕРЕЗ ИНТЕЛЛЕКТ-КАРТЫ </a:t>
            </a:r>
            <a:endParaRPr lang="ru-RU" sz="1800" b="0" spc="-25" dirty="0">
              <a:solidFill>
                <a:srgbClr val="1F9246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Rectangle 27"/>
          <p:cNvSpPr>
            <a:spLocks noGrp="1"/>
          </p:cNvSpPr>
          <p:nvPr>
            <p:ph type="body" idx="1"/>
          </p:nvPr>
        </p:nvSpPr>
        <p:spPr>
          <a:xfrm>
            <a:off x="762000" y="972117"/>
            <a:ext cx="8229600" cy="600164"/>
          </a:xfrm>
          <a:prstGeom prst="rect">
            <a:avLst/>
          </a:prstGeom>
          <a:solidFill>
            <a:srgbClr val="FAD9D6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kern="1200" dirty="0">
                <a:solidFill>
                  <a:schemeClr val="tx1"/>
                </a:solidFill>
              </a:rPr>
              <a:t>Основным методом работы с детьми во время создания, либо работы с уже созданной интеллект – картой является метод общения, который протекает как активное межличностное взаимодействие детей друг с другом и с взрослым. Постановка задачи при работе с картами и поиск ее решения осуществляется самими детьми в ходе специально-организованного диалога.</a:t>
            </a:r>
          </a:p>
        </p:txBody>
      </p:sp>
      <p:sp>
        <p:nvSpPr>
          <p:cNvPr id="15" name="Rectangle 30"/>
          <p:cNvSpPr/>
          <p:nvPr/>
        </p:nvSpPr>
        <p:spPr>
          <a:xfrm>
            <a:off x="762000" y="1757152"/>
            <a:ext cx="8229600" cy="537853"/>
          </a:xfrm>
          <a:prstGeom prst="rect">
            <a:avLst/>
          </a:prstGeom>
          <a:solidFill>
            <a:srgbClr val="FCF1C4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/>
              <a:t>Происходящий диалог позволяет нам варьировать формы обучения (фронтальная, групповая, парная, индивидуальная). Очень важно верно организовать работу детей во время выполнения коммуникативных заданий. </a:t>
            </a:r>
          </a:p>
        </p:txBody>
      </p:sp>
      <p:sp>
        <p:nvSpPr>
          <p:cNvPr id="16" name="Rectangle 33"/>
          <p:cNvSpPr/>
          <p:nvPr/>
        </p:nvSpPr>
        <p:spPr>
          <a:xfrm>
            <a:off x="762000" y="2438337"/>
            <a:ext cx="8229600" cy="699993"/>
          </a:xfrm>
          <a:prstGeom prst="rect">
            <a:avLst/>
          </a:prstGeom>
          <a:solidFill>
            <a:srgbClr val="AAE0D4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/>
              <a:t>Нужно стремиться к тому, чтобы каждый ребенок был активен, участвовал в диалоге, разыгрывал речевые ситуации. Здесь развиваются умения работать в группе: согласовывать свои действия со всеми участниками в достижении общей учебной цели, умения договариваться, приходить к общему мнению и др.</a:t>
            </a:r>
          </a:p>
        </p:txBody>
      </p:sp>
      <p:sp>
        <p:nvSpPr>
          <p:cNvPr id="17" name="Rectangle 36"/>
          <p:cNvSpPr/>
          <p:nvPr/>
        </p:nvSpPr>
        <p:spPr>
          <a:xfrm>
            <a:off x="762000" y="3287129"/>
            <a:ext cx="8229600" cy="583622"/>
          </a:xfrm>
          <a:prstGeom prst="rect">
            <a:avLst/>
          </a:prstGeom>
          <a:solidFill>
            <a:srgbClr val="CDD4D5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/>
              <a:t>Интеллект-карты можно использовать для развития эмоционально интеллекта дошкольников, например, изучение эмоции и образа «Я», либо темой для рассмотрения может являться мир эмоций, и рассмотреть их со всех сторон.</a:t>
            </a:r>
          </a:p>
        </p:txBody>
      </p:sp>
      <p:sp>
        <p:nvSpPr>
          <p:cNvPr id="18" name="Rectangle 39"/>
          <p:cNvSpPr/>
          <p:nvPr/>
        </p:nvSpPr>
        <p:spPr>
          <a:xfrm>
            <a:off x="762984" y="4019550"/>
            <a:ext cx="8229600" cy="533400"/>
          </a:xfrm>
          <a:prstGeom prst="rect">
            <a:avLst/>
          </a:prstGeom>
          <a:solidFill>
            <a:srgbClr val="DECFE3">
              <a:alpha val="4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/>
              <a:t>При составлении ИК у дошкольников развивается умение работать в паре, команде.</a:t>
            </a:r>
          </a:p>
        </p:txBody>
      </p:sp>
      <p:sp>
        <p:nvSpPr>
          <p:cNvPr id="19" name="Rectangle 26"/>
          <p:cNvSpPr/>
          <p:nvPr/>
        </p:nvSpPr>
        <p:spPr>
          <a:xfrm>
            <a:off x="398623" y="979974"/>
            <a:ext cx="216024" cy="592307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335759" y="910572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21" name="Rectangle 29"/>
          <p:cNvSpPr/>
          <p:nvPr/>
        </p:nvSpPr>
        <p:spPr>
          <a:xfrm>
            <a:off x="398623" y="1757152"/>
            <a:ext cx="216024" cy="537853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Oval 31"/>
          <p:cNvSpPr/>
          <p:nvPr/>
        </p:nvSpPr>
        <p:spPr>
          <a:xfrm>
            <a:off x="335759" y="1641683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23" name="Rectangle 32"/>
          <p:cNvSpPr/>
          <p:nvPr/>
        </p:nvSpPr>
        <p:spPr>
          <a:xfrm>
            <a:off x="398623" y="2442179"/>
            <a:ext cx="216024" cy="696151"/>
          </a:xfrm>
          <a:prstGeom prst="rect">
            <a:avLst/>
          </a:prstGeom>
          <a:solidFill>
            <a:srgbClr val="5DC3A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Oval 34"/>
          <p:cNvSpPr/>
          <p:nvPr/>
        </p:nvSpPr>
        <p:spPr>
          <a:xfrm>
            <a:off x="327659" y="2410474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5" name="Rectangle 35"/>
          <p:cNvSpPr/>
          <p:nvPr/>
        </p:nvSpPr>
        <p:spPr>
          <a:xfrm>
            <a:off x="398623" y="3288714"/>
            <a:ext cx="216024" cy="582038"/>
          </a:xfrm>
          <a:prstGeom prst="rect">
            <a:avLst/>
          </a:prstGeom>
          <a:solidFill>
            <a:srgbClr val="AAB5B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Oval 37"/>
          <p:cNvSpPr/>
          <p:nvPr/>
        </p:nvSpPr>
        <p:spPr>
          <a:xfrm>
            <a:off x="320646" y="3225601"/>
            <a:ext cx="341752" cy="341752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Rectangle 38"/>
          <p:cNvSpPr/>
          <p:nvPr/>
        </p:nvSpPr>
        <p:spPr>
          <a:xfrm>
            <a:off x="383510" y="4002971"/>
            <a:ext cx="216024" cy="549979"/>
          </a:xfrm>
          <a:prstGeom prst="rect">
            <a:avLst/>
          </a:prstGeom>
          <a:solidFill>
            <a:srgbClr val="A47B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Oval 40"/>
          <p:cNvSpPr/>
          <p:nvPr/>
        </p:nvSpPr>
        <p:spPr>
          <a:xfrm>
            <a:off x="320646" y="3944498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315487"/>
            <a:ext cx="7543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ПРЕИМУЩЕСТВА ИНТЕЛЛЕКТ-КАРТ В РАЗВИТИИ СОЦИАЛЬНО- ЭМОЦИОНАЛЬНЫХ НАВЫКОВ</a:t>
            </a:r>
            <a:endParaRPr lang="ru-RU" sz="1800" b="0" spc="-25" dirty="0">
              <a:solidFill>
                <a:srgbClr val="1F9246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83004"/>
            <a:ext cx="8229600" cy="3293745"/>
          </a:xfrm>
        </p:spPr>
        <p:txBody>
          <a:bodyPr/>
          <a:lstStyle/>
          <a:p>
            <a:pPr indent="457200"/>
            <a:r>
              <a:rPr lang="ru-RU" dirty="0"/>
              <a:t>Работа с интеллект-картами – это  коллективная работа. Коллективные работы значительнее по результату для детей, вызывают у них восхищение, поистине как в стихотворении В. Маяковского: «Чего один не сделает, сделаем вместе». </a:t>
            </a:r>
          </a:p>
          <a:p>
            <a:pPr indent="457200"/>
            <a:r>
              <a:rPr lang="ru-RU" dirty="0"/>
              <a:t>Коллективная форма организации дает возможность каждому ребенку формировать умения и навыки работать вместе, строить общение, развивает привычку к взаимопомощи.</a:t>
            </a:r>
          </a:p>
          <a:p>
            <a:pPr indent="457200"/>
            <a:r>
              <a:rPr lang="ru-RU" dirty="0"/>
              <a:t> У детей формируется сначала направленность на сверстников, затем появляется ощущение собственной значимости для них и, наконец, закрепляется ощущение ребенком своей значимости для получения общего результата при поддержке каждого всеми.</a:t>
            </a:r>
          </a:p>
          <a:p>
            <a:pPr indent="457200"/>
            <a:r>
              <a:rPr lang="ru-RU" dirty="0"/>
              <a:t>Таким образом, формируются социально-эмоциональные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137019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461264"/>
            <a:ext cx="61722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УСЛОВИЯ И ПРАВИЛА СОЗДАНИЯ КАРТ</a:t>
            </a:r>
            <a:endParaRPr lang="ru-RU" sz="2100" dirty="0">
              <a:latin typeface="Microsoft Sans Serif"/>
              <a:cs typeface="Microsoft Sans Serif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689" y="1146633"/>
            <a:ext cx="3962400" cy="352047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171EABCB-FADF-4107-A502-B0E147BDA8F2}"/>
              </a:ext>
            </a:extLst>
          </p:cNvPr>
          <p:cNvSpPr txBox="1"/>
          <p:nvPr/>
        </p:nvSpPr>
        <p:spPr>
          <a:xfrm>
            <a:off x="90568" y="1091684"/>
            <a:ext cx="240966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</a:rPr>
              <a:t>Используются только цветные карандаши, маркеры</a:t>
            </a:r>
            <a:r>
              <a:rPr kumimoji="0" lang="ru-RU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  <a:cs typeface="Arial" pitchFamily="34" charset="0"/>
              </a:rPr>
              <a:t>.</a:t>
            </a:r>
            <a:r>
              <a:rPr kumimoji="0" lang="ru-RU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itchFamily="34" charset="0"/>
              </a:rPr>
              <a:t> </a:t>
            </a:r>
            <a:endParaRPr kumimoji="0" lang="ru-RU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4EE4A6DD-FBB4-41AC-94AC-938EF12B31E5}"/>
              </a:ext>
            </a:extLst>
          </p:cNvPr>
          <p:cNvSpPr txBox="1"/>
          <p:nvPr/>
        </p:nvSpPr>
        <p:spPr>
          <a:xfrm>
            <a:off x="152400" y="1726495"/>
            <a:ext cx="175260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200" b="1" kern="0" dirty="0">
                <a:solidFill>
                  <a:srgbClr val="840268"/>
                </a:solidFill>
              </a:rPr>
              <a:t>Для изображения центральной идеи можно использовать рисунки, картинки. 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F96E966-CC1D-4D3F-B3C5-1D6D4730149E}"/>
              </a:ext>
            </a:extLst>
          </p:cNvPr>
          <p:cNvSpPr txBox="1"/>
          <p:nvPr/>
        </p:nvSpPr>
        <p:spPr>
          <a:xfrm>
            <a:off x="184426" y="2906872"/>
            <a:ext cx="17022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b="1" kern="0" dirty="0">
                <a:solidFill>
                  <a:srgbClr val="840268"/>
                </a:solidFill>
              </a:rPr>
              <a:t>Каждая главная ветвь имеет свой цвет.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F96E966-CC1D-4D3F-B3C5-1D6D4730149E}"/>
              </a:ext>
            </a:extLst>
          </p:cNvPr>
          <p:cNvSpPr txBox="1"/>
          <p:nvPr/>
        </p:nvSpPr>
        <p:spPr>
          <a:xfrm>
            <a:off x="231734" y="3780466"/>
            <a:ext cx="199466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200" b="1" kern="0" dirty="0">
                <a:solidFill>
                  <a:srgbClr val="840268"/>
                </a:solidFill>
              </a:rPr>
              <a:t>Главные ветви </a:t>
            </a:r>
            <a:r>
              <a:rPr lang="ru-RU" altLang="ko-KR" sz="1200" b="1" kern="0" dirty="0" smtClean="0">
                <a:solidFill>
                  <a:srgbClr val="840268"/>
                </a:solidFill>
              </a:rPr>
              <a:t>соединяются </a:t>
            </a:r>
            <a:r>
              <a:rPr lang="ru-RU" altLang="ko-KR" sz="1200" b="1" kern="0" dirty="0">
                <a:solidFill>
                  <a:srgbClr val="840268"/>
                </a:solidFill>
              </a:rPr>
              <a:t>с </a:t>
            </a:r>
            <a:r>
              <a:rPr lang="ru-RU" altLang="ko-KR" sz="1200" b="1" kern="0" dirty="0" smtClean="0">
                <a:solidFill>
                  <a:srgbClr val="840268"/>
                </a:solidFill>
              </a:rPr>
              <a:t>центральной идеей, а ветви второго</a:t>
            </a:r>
            <a:r>
              <a:rPr lang="ru-RU" altLang="ko-KR" sz="1200" b="1" kern="0" dirty="0">
                <a:solidFill>
                  <a:srgbClr val="840268"/>
                </a:solidFill>
              </a:rPr>
              <a:t>, третьего и т.д.</a:t>
            </a: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xmlns="" id="{13F749E8-1D68-4D1F-9824-2AA3C50A83F9}"/>
              </a:ext>
            </a:extLst>
          </p:cNvPr>
          <p:cNvGrpSpPr/>
          <p:nvPr/>
        </p:nvGrpSpPr>
        <p:grpSpPr>
          <a:xfrm>
            <a:off x="2209800" y="1345994"/>
            <a:ext cx="786104" cy="230043"/>
            <a:chOff x="3172851" y="1758163"/>
            <a:chExt cx="2557007" cy="708593"/>
          </a:xfrm>
        </p:grpSpPr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xmlns="" id="{BC9FB7C7-D5E7-4CFC-93BC-CC25C7B5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593" y="1758163"/>
              <a:ext cx="2396265" cy="708593"/>
            </a:xfrm>
            <a:custGeom>
              <a:avLst/>
              <a:gdLst>
                <a:gd name="T0" fmla="*/ 0 w 1258"/>
                <a:gd name="T1" fmla="*/ 0 h 372"/>
                <a:gd name="T2" fmla="*/ 886 w 1258"/>
                <a:gd name="T3" fmla="*/ 0 h 372"/>
                <a:gd name="T4" fmla="*/ 1258 w 1258"/>
                <a:gd name="T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8" h="372">
                  <a:moveTo>
                    <a:pt x="0" y="0"/>
                  </a:moveTo>
                  <a:lnTo>
                    <a:pt x="886" y="0"/>
                  </a:lnTo>
                  <a:lnTo>
                    <a:pt x="1258" y="372"/>
                  </a:lnTo>
                </a:path>
              </a:pathLst>
            </a:custGeom>
            <a:noFill/>
            <a:ln w="3175" cap="flat">
              <a:solidFill>
                <a:srgbClr val="4472C4">
                  <a:lumMod val="5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xmlns="" id="{62C7029F-2685-4DAA-9E83-57B49C2B23CD}"/>
                </a:ext>
              </a:extLst>
            </p:cNvPr>
            <p:cNvCxnSpPr/>
            <p:nvPr/>
          </p:nvCxnSpPr>
          <p:spPr>
            <a:xfrm>
              <a:off x="3172851" y="1758163"/>
              <a:ext cx="215980" cy="0"/>
            </a:xfrm>
            <a:prstGeom prst="line">
              <a:avLst/>
            </a:prstGeom>
            <a:noFill/>
            <a:ln w="25400" cap="rnd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xmlns="" id="{0C6D7DA9-6507-4363-ACF4-2C8983B9B858}"/>
              </a:ext>
            </a:extLst>
          </p:cNvPr>
          <p:cNvGrpSpPr/>
          <p:nvPr/>
        </p:nvGrpSpPr>
        <p:grpSpPr>
          <a:xfrm>
            <a:off x="1944875" y="2104917"/>
            <a:ext cx="413887" cy="201821"/>
            <a:chOff x="3172851" y="3466840"/>
            <a:chExt cx="1974130" cy="0"/>
          </a:xfrm>
        </p:grpSpPr>
        <p:sp>
          <p:nvSpPr>
            <p:cNvPr id="16" name="Line 54">
              <a:extLst>
                <a:ext uri="{FF2B5EF4-FFF2-40B4-BE49-F238E27FC236}">
                  <a16:creationId xmlns:a16="http://schemas.microsoft.com/office/drawing/2014/main" xmlns="" id="{D89C995E-1FC5-4F77-8079-F783D7410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592" y="3466840"/>
              <a:ext cx="1813389" cy="0"/>
            </a:xfrm>
            <a:prstGeom prst="line">
              <a:avLst/>
            </a:prstGeom>
            <a:noFill/>
            <a:ln w="3175" cap="flat">
              <a:solidFill>
                <a:srgbClr val="FC3774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xmlns="" id="{0B7FE341-CCD8-4028-A0BD-505A0A072806}"/>
                </a:ext>
              </a:extLst>
            </p:cNvPr>
            <p:cNvCxnSpPr/>
            <p:nvPr/>
          </p:nvCxnSpPr>
          <p:spPr>
            <a:xfrm>
              <a:off x="3172851" y="3466840"/>
              <a:ext cx="215980" cy="0"/>
            </a:xfrm>
            <a:prstGeom prst="line">
              <a:avLst/>
            </a:prstGeom>
            <a:noFill/>
            <a:ln w="25400" cap="rnd" cmpd="sng" algn="ctr">
              <a:solidFill>
                <a:srgbClr val="FC3774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组合 7">
            <a:extLst>
              <a:ext uri="{FF2B5EF4-FFF2-40B4-BE49-F238E27FC236}">
                <a16:creationId xmlns:a16="http://schemas.microsoft.com/office/drawing/2014/main" xmlns="" id="{AE5D283D-74FD-4718-A59D-2B169AB2A30D}"/>
              </a:ext>
            </a:extLst>
          </p:cNvPr>
          <p:cNvGrpSpPr/>
          <p:nvPr/>
        </p:nvGrpSpPr>
        <p:grpSpPr>
          <a:xfrm>
            <a:off x="1772034" y="3163178"/>
            <a:ext cx="585636" cy="167975"/>
            <a:chOff x="3172851" y="5175515"/>
            <a:chExt cx="1539831" cy="0"/>
          </a:xfrm>
        </p:grpSpPr>
        <p:sp>
          <p:nvSpPr>
            <p:cNvPr id="19" name="Line 56">
              <a:extLst>
                <a:ext uri="{FF2B5EF4-FFF2-40B4-BE49-F238E27FC236}">
                  <a16:creationId xmlns:a16="http://schemas.microsoft.com/office/drawing/2014/main" xmlns="" id="{8C8EC19D-79D2-4A56-8FB0-D30BD1305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592" y="5175515"/>
              <a:ext cx="1379090" cy="0"/>
            </a:xfrm>
            <a:prstGeom prst="line">
              <a:avLst/>
            </a:prstGeom>
            <a:noFill/>
            <a:ln w="3175" cap="flat">
              <a:solidFill>
                <a:srgbClr val="4472C4">
                  <a:lumMod val="5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6">
              <a:extLst>
                <a:ext uri="{FF2B5EF4-FFF2-40B4-BE49-F238E27FC236}">
                  <a16:creationId xmlns:a16="http://schemas.microsoft.com/office/drawing/2014/main" xmlns="" id="{F37BBEB5-47A1-495E-9500-780CDD570F71}"/>
                </a:ext>
              </a:extLst>
            </p:cNvPr>
            <p:cNvCxnSpPr/>
            <p:nvPr/>
          </p:nvCxnSpPr>
          <p:spPr>
            <a:xfrm>
              <a:off x="3172851" y="5175515"/>
              <a:ext cx="215980" cy="0"/>
            </a:xfrm>
            <a:prstGeom prst="line">
              <a:avLst/>
            </a:prstGeom>
            <a:noFill/>
            <a:ln w="25400" cap="rnd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357670" y="3835757"/>
            <a:ext cx="856924" cy="183687"/>
          </a:xfrm>
          <a:prstGeom prst="rect">
            <a:avLst/>
          </a:prstGeom>
        </p:spPr>
      </p:pic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9E8BB2BF-96CF-4DB3-817F-9103D2887F93}"/>
              </a:ext>
            </a:extLst>
          </p:cNvPr>
          <p:cNvSpPr txBox="1"/>
          <p:nvPr/>
        </p:nvSpPr>
        <p:spPr>
          <a:xfrm>
            <a:off x="6469823" y="1066213"/>
            <a:ext cx="240756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</a:rPr>
              <a:t>Ветви должны быть изогнутыми, а не прямыми (как ветви дерева). 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F2C84C29-255C-4E9D-86B7-5A4E652803C9}"/>
              </a:ext>
            </a:extLst>
          </p:cNvPr>
          <p:cNvSpPr txBox="1"/>
          <p:nvPr/>
        </p:nvSpPr>
        <p:spPr>
          <a:xfrm>
            <a:off x="6697078" y="1841911"/>
            <a:ext cx="218031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</a:rPr>
              <a:t>Над каждой линией – ветвью пишется только одно ключевое слово. 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F2C84C29-255C-4E9D-86B7-5A4E652803C9}"/>
              </a:ext>
            </a:extLst>
          </p:cNvPr>
          <p:cNvSpPr txBox="1"/>
          <p:nvPr/>
        </p:nvSpPr>
        <p:spPr>
          <a:xfrm>
            <a:off x="6547882" y="2568318"/>
            <a:ext cx="2335776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</a:rPr>
              <a:t>Для лучшего запоминания и усвоения желательно использовать рисунки, картинки, ассоциации о каждом слове. 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C496F739-5F06-4EF0-9989-9A888FAB8B2E}"/>
              </a:ext>
            </a:extLst>
          </p:cNvPr>
          <p:cNvSpPr txBox="1"/>
          <p:nvPr/>
        </p:nvSpPr>
        <p:spPr>
          <a:xfrm>
            <a:off x="6451238" y="3702943"/>
            <a:ext cx="2082189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</a:rPr>
              <a:t>Разросшиеся ветви можно заключать в контуры, чтобы они не смешивались с соседними ветвями.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23226" y="1315240"/>
            <a:ext cx="992893" cy="194587"/>
          </a:xfrm>
          <a:prstGeom prst="rect">
            <a:avLst/>
          </a:prstGeom>
        </p:spPr>
      </p:pic>
      <p:grpSp>
        <p:nvGrpSpPr>
          <p:cNvPr id="28" name="组合 6">
            <a:extLst>
              <a:ext uri="{FF2B5EF4-FFF2-40B4-BE49-F238E27FC236}">
                <a16:creationId xmlns:a16="http://schemas.microsoft.com/office/drawing/2014/main" xmlns="" id="{1E7DC298-716B-47D4-B126-62C755697A17}"/>
              </a:ext>
            </a:extLst>
          </p:cNvPr>
          <p:cNvGrpSpPr/>
          <p:nvPr/>
        </p:nvGrpSpPr>
        <p:grpSpPr>
          <a:xfrm>
            <a:off x="5624449" y="1761935"/>
            <a:ext cx="968896" cy="257088"/>
            <a:chOff x="7169903" y="2613480"/>
            <a:chExt cx="1703642" cy="853359"/>
          </a:xfrm>
        </p:grpSpPr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xmlns="" id="{2AC0E9F3-42EA-4542-9914-CB8D20F5B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903" y="2613480"/>
              <a:ext cx="1542906" cy="853359"/>
            </a:xfrm>
            <a:custGeom>
              <a:avLst/>
              <a:gdLst>
                <a:gd name="T0" fmla="*/ 810 w 810"/>
                <a:gd name="T1" fmla="*/ 448 h 448"/>
                <a:gd name="T2" fmla="*/ 448 w 810"/>
                <a:gd name="T3" fmla="*/ 448 h 448"/>
                <a:gd name="T4" fmla="*/ 0 w 810"/>
                <a:gd name="T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448">
                  <a:moveTo>
                    <a:pt x="810" y="448"/>
                  </a:moveTo>
                  <a:lnTo>
                    <a:pt x="448" y="44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FC3774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0" name="Straight Connector 24">
              <a:extLst>
                <a:ext uri="{FF2B5EF4-FFF2-40B4-BE49-F238E27FC236}">
                  <a16:creationId xmlns:a16="http://schemas.microsoft.com/office/drawing/2014/main" xmlns="" id="{15B4A349-15C5-4717-8136-6006E3AEDB16}"/>
                </a:ext>
              </a:extLst>
            </p:cNvPr>
            <p:cNvCxnSpPr/>
            <p:nvPr/>
          </p:nvCxnSpPr>
          <p:spPr>
            <a:xfrm>
              <a:off x="8657565" y="3466839"/>
              <a:ext cx="215980" cy="0"/>
            </a:xfrm>
            <a:prstGeom prst="line">
              <a:avLst/>
            </a:prstGeom>
            <a:noFill/>
            <a:ln w="25400" cap="rnd" cmpd="sng" algn="ctr">
              <a:solidFill>
                <a:srgbClr val="FC3774"/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组合 7">
            <a:extLst>
              <a:ext uri="{FF2B5EF4-FFF2-40B4-BE49-F238E27FC236}">
                <a16:creationId xmlns:a16="http://schemas.microsoft.com/office/drawing/2014/main" xmlns="" id="{AE5D283D-74FD-4718-A59D-2B169AB2A30D}"/>
              </a:ext>
            </a:extLst>
          </p:cNvPr>
          <p:cNvGrpSpPr/>
          <p:nvPr/>
        </p:nvGrpSpPr>
        <p:grpSpPr>
          <a:xfrm flipH="1">
            <a:off x="5960615" y="2706134"/>
            <a:ext cx="601078" cy="238730"/>
            <a:chOff x="3172851" y="5175515"/>
            <a:chExt cx="1539831" cy="0"/>
          </a:xfrm>
        </p:grpSpPr>
        <p:sp>
          <p:nvSpPr>
            <p:cNvPr id="32" name="Line 56">
              <a:extLst>
                <a:ext uri="{FF2B5EF4-FFF2-40B4-BE49-F238E27FC236}">
                  <a16:creationId xmlns:a16="http://schemas.microsoft.com/office/drawing/2014/main" xmlns="" id="{8C8EC19D-79D2-4A56-8FB0-D30BD1305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592" y="5175515"/>
              <a:ext cx="1379090" cy="0"/>
            </a:xfrm>
            <a:prstGeom prst="line">
              <a:avLst/>
            </a:prstGeom>
            <a:noFill/>
            <a:ln w="3175" cap="flat">
              <a:solidFill>
                <a:srgbClr val="4472C4">
                  <a:lumMod val="5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3" name="Straight Connector 16">
              <a:extLst>
                <a:ext uri="{FF2B5EF4-FFF2-40B4-BE49-F238E27FC236}">
                  <a16:creationId xmlns:a16="http://schemas.microsoft.com/office/drawing/2014/main" xmlns="" id="{F37BBEB5-47A1-495E-9500-780CDD570F71}"/>
                </a:ext>
              </a:extLst>
            </p:cNvPr>
            <p:cNvCxnSpPr/>
            <p:nvPr/>
          </p:nvCxnSpPr>
          <p:spPr>
            <a:xfrm>
              <a:off x="3172851" y="5175515"/>
              <a:ext cx="215980" cy="0"/>
            </a:xfrm>
            <a:prstGeom prst="line">
              <a:avLst/>
            </a:prstGeom>
            <a:noFill/>
            <a:ln w="25400" cap="rnd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组合 8">
            <a:extLst>
              <a:ext uri="{FF2B5EF4-FFF2-40B4-BE49-F238E27FC236}">
                <a16:creationId xmlns:a16="http://schemas.microsoft.com/office/drawing/2014/main" xmlns="" id="{54B2BC50-ED0D-4CE8-9BFD-2A39EF1E3230}"/>
              </a:ext>
            </a:extLst>
          </p:cNvPr>
          <p:cNvGrpSpPr/>
          <p:nvPr/>
        </p:nvGrpSpPr>
        <p:grpSpPr>
          <a:xfrm>
            <a:off x="5089886" y="3489998"/>
            <a:ext cx="1193438" cy="469028"/>
            <a:chOff x="6815604" y="3960242"/>
            <a:chExt cx="2057941" cy="1215276"/>
          </a:xfrm>
        </p:grpSpPr>
        <p:sp>
          <p:nvSpPr>
            <p:cNvPr id="35" name="Freeform 57">
              <a:extLst>
                <a:ext uri="{FF2B5EF4-FFF2-40B4-BE49-F238E27FC236}">
                  <a16:creationId xmlns:a16="http://schemas.microsoft.com/office/drawing/2014/main" xmlns="" id="{AB929B7E-7D06-44DB-8318-D333D06C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604" y="3960242"/>
              <a:ext cx="1897202" cy="1215276"/>
            </a:xfrm>
            <a:custGeom>
              <a:avLst/>
              <a:gdLst>
                <a:gd name="T0" fmla="*/ 996 w 996"/>
                <a:gd name="T1" fmla="*/ 638 h 638"/>
                <a:gd name="T2" fmla="*/ 638 w 996"/>
                <a:gd name="T3" fmla="*/ 638 h 638"/>
                <a:gd name="T4" fmla="*/ 0 w 996"/>
                <a:gd name="T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6" h="638">
                  <a:moveTo>
                    <a:pt x="996" y="638"/>
                  </a:moveTo>
                  <a:lnTo>
                    <a:pt x="638" y="63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4472C4">
                  <a:lumMod val="5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36" name="Straight Connector 28">
              <a:extLst>
                <a:ext uri="{FF2B5EF4-FFF2-40B4-BE49-F238E27FC236}">
                  <a16:creationId xmlns:a16="http://schemas.microsoft.com/office/drawing/2014/main" xmlns="" id="{02F91D54-3E4E-4D01-B384-F6DF6BBE3A6E}"/>
                </a:ext>
              </a:extLst>
            </p:cNvPr>
            <p:cNvCxnSpPr/>
            <p:nvPr/>
          </p:nvCxnSpPr>
          <p:spPr>
            <a:xfrm>
              <a:off x="8657565" y="5175515"/>
              <a:ext cx="215980" cy="0"/>
            </a:xfrm>
            <a:prstGeom prst="line">
              <a:avLst/>
            </a:prstGeom>
            <a:noFill/>
            <a:ln w="25400" cap="rnd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31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461264"/>
            <a:ext cx="61722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ТЕМЫ ИНТЕЛЛЕКТ-КАРТ</a:t>
            </a:r>
            <a:endParaRPr lang="ru-RU" sz="2100" dirty="0">
              <a:latin typeface="Microsoft Sans Serif"/>
              <a:cs typeface="Microsoft Sans Serif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34000" y="1183005"/>
            <a:ext cx="3352800" cy="3693319"/>
          </a:xfrm>
        </p:spPr>
        <p:txBody>
          <a:bodyPr/>
          <a:lstStyle/>
          <a:p>
            <a:pPr indent="457200"/>
            <a:r>
              <a:rPr lang="ru-RU" sz="2000" dirty="0"/>
              <a:t>Часто педагоги определяют темы: животные, транспорт и др. Но интеллект-карты можно использовать для развития эмоционально интеллекта дошкольников, например, изучение эмоции и образа «Я», либо темой для рассмотрения может являться мир эмоций, и рассмотреть их со всех сторон.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59" y="1183005"/>
            <a:ext cx="4724400" cy="35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461264"/>
            <a:ext cx="61722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0" spc="-25" dirty="0" smtClean="0">
                <a:solidFill>
                  <a:srgbClr val="1F9246"/>
                </a:solidFill>
                <a:latin typeface="Microsoft Sans Serif"/>
                <a:cs typeface="Microsoft Sans Serif"/>
              </a:rPr>
              <a:t>СПОСОБЫ СОЗДАНИЯ ИНТЕЛЛЕКТ-КАРТЫ</a:t>
            </a:r>
            <a:endParaRPr lang="ru-RU" sz="2100" dirty="0">
              <a:latin typeface="Microsoft Sans Serif"/>
              <a:cs typeface="Microsoft Sans Serif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1000" y="1276350"/>
            <a:ext cx="1513233" cy="842677"/>
          </a:xfrm>
          <a:prstGeom prst="right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самостоятельно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8402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633" y="1047750"/>
            <a:ext cx="2255236" cy="1693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269" y="1338441"/>
            <a:ext cx="1565531" cy="858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9422" y="1629250"/>
            <a:ext cx="1435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40268"/>
                </a:solidFill>
              </a:rPr>
              <a:t>со сверстниками</a:t>
            </a:r>
            <a:endParaRPr lang="ru-RU" sz="1200" b="1" dirty="0">
              <a:solidFill>
                <a:srgbClr val="840268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953" y="1123949"/>
            <a:ext cx="2220847" cy="1625621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>
            <a:off x="7010400" y="3257550"/>
            <a:ext cx="1572712" cy="762000"/>
          </a:xfrm>
          <a:prstGeom prst="left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родителями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84026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422" y="2927731"/>
            <a:ext cx="2349391" cy="1644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05" y="3243305"/>
            <a:ext cx="1504276" cy="7904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62345" y="3500049"/>
            <a:ext cx="1007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</a:rPr>
              <a:t>с педагогом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840268"/>
              </a:solidFill>
              <a:effectLst/>
              <a:uLnTx/>
              <a:uFillTx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05" y="2913444"/>
            <a:ext cx="2520000" cy="1676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227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19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" y="321563"/>
            <a:ext cx="498348" cy="4084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3756" y="842772"/>
            <a:ext cx="8498205" cy="12700"/>
          </a:xfrm>
          <a:custGeom>
            <a:avLst/>
            <a:gdLst/>
            <a:ahLst/>
            <a:cxnLst/>
            <a:rect l="l" t="t" r="r" b="b"/>
            <a:pathLst>
              <a:path w="8498205" h="12700">
                <a:moveTo>
                  <a:pt x="0" y="12192"/>
                </a:moveTo>
                <a:lnTo>
                  <a:pt x="8497824" y="12192"/>
                </a:lnTo>
                <a:lnTo>
                  <a:pt x="84978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0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461264"/>
            <a:ext cx="61722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0" spc="-25" dirty="0">
                <a:solidFill>
                  <a:srgbClr val="1F9246"/>
                </a:solidFill>
                <a:latin typeface="Microsoft Sans Serif"/>
                <a:cs typeface="Microsoft Sans Serif"/>
              </a:rPr>
              <a:t>СВОЙСТВА ИНТЕЛЛЕКТ-КАРТ</a:t>
            </a:r>
            <a:endParaRPr sz="2100" dirty="0">
              <a:latin typeface="Microsoft Sans Serif"/>
              <a:cs typeface="Microsoft Sans Serif"/>
            </a:endParaRPr>
          </a:p>
        </p:txBody>
      </p:sp>
      <p:grpSp>
        <p:nvGrpSpPr>
          <p:cNvPr id="7" name="组合 93"/>
          <p:cNvGrpSpPr/>
          <p:nvPr/>
        </p:nvGrpSpPr>
        <p:grpSpPr>
          <a:xfrm>
            <a:off x="2133600" y="1657921"/>
            <a:ext cx="1399580" cy="656243"/>
            <a:chOff x="4050244" y="1659421"/>
            <a:chExt cx="2378502" cy="1241451"/>
          </a:xfrm>
        </p:grpSpPr>
        <p:sp>
          <p:nvSpPr>
            <p:cNvPr id="8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426" y="1142472"/>
            <a:ext cx="1271986" cy="655564"/>
          </a:xfrm>
          <a:prstGeom prst="rect">
            <a:avLst/>
          </a:prstGeom>
        </p:spPr>
      </p:pic>
      <p:grpSp>
        <p:nvGrpSpPr>
          <p:cNvPr id="12" name="组合 95"/>
          <p:cNvGrpSpPr/>
          <p:nvPr/>
        </p:nvGrpSpPr>
        <p:grpSpPr>
          <a:xfrm>
            <a:off x="3541147" y="2165693"/>
            <a:ext cx="1307077" cy="648000"/>
            <a:chOff x="6428747" y="2097136"/>
            <a:chExt cx="3070292" cy="1601181"/>
          </a:xfrm>
        </p:grpSpPr>
        <p:sp>
          <p:nvSpPr>
            <p:cNvPr id="13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00"/>
          <p:cNvGrpSpPr/>
          <p:nvPr/>
        </p:nvGrpSpPr>
        <p:grpSpPr>
          <a:xfrm>
            <a:off x="2209801" y="2724192"/>
            <a:ext cx="1323379" cy="648000"/>
            <a:chOff x="3359712" y="2561263"/>
            <a:chExt cx="3069033" cy="1601181"/>
          </a:xfrm>
        </p:grpSpPr>
        <p:sp>
          <p:nvSpPr>
            <p:cNvPr id="16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96"/>
          <p:cNvGrpSpPr/>
          <p:nvPr/>
        </p:nvGrpSpPr>
        <p:grpSpPr>
          <a:xfrm>
            <a:off x="3541147" y="3218810"/>
            <a:ext cx="1371600" cy="648000"/>
            <a:chOff x="6428745" y="3352422"/>
            <a:chExt cx="2606163" cy="1404000"/>
          </a:xfrm>
          <a:solidFill>
            <a:srgbClr val="C00000"/>
          </a:solidFill>
        </p:grpSpPr>
        <p:sp>
          <p:nvSpPr>
            <p:cNvPr id="19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404000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99"/>
          <p:cNvGrpSpPr/>
          <p:nvPr/>
        </p:nvGrpSpPr>
        <p:grpSpPr>
          <a:xfrm>
            <a:off x="2220147" y="3763156"/>
            <a:ext cx="1337669" cy="648000"/>
            <a:chOff x="3821326" y="3817808"/>
            <a:chExt cx="2607421" cy="1359683"/>
          </a:xfrm>
          <a:solidFill>
            <a:schemeClr val="accent3">
              <a:lumMod val="75000"/>
            </a:schemeClr>
          </a:solidFill>
        </p:grpSpPr>
        <p:sp>
          <p:nvSpPr>
            <p:cNvPr id="22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29200" y="335517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наглядность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5508" y="231445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творчество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378" y="27994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запоминаемость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7068" y="1757374"/>
            <a:ext cx="191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своевременность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07984" y="1236715"/>
            <a:ext cx="2633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возможность изменения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7068" y="3724348"/>
            <a:ext cx="2155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привлекательность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40268"/>
                </a:solidFill>
                <a:effectLst/>
                <a:uLnTx/>
                <a:uFillTx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840268"/>
              </a:solidFill>
              <a:effectLst/>
              <a:uLnTx/>
              <a:uFillTx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82488"/>
            <a:ext cx="2555172" cy="31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834</Words>
  <Application>Microsoft Office PowerPoint</Application>
  <PresentationFormat>Экран (16:9)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Использование технологии «Интеллект-карта»  в социально-эмоциональном развитии детей</vt:lpstr>
      <vt:lpstr>ИНТЕЛЛЕКТ КАРТА</vt:lpstr>
      <vt:lpstr>ЗАДАЧИ СОЗДАНИЯ ИНТЕЛЛЕКТ- КАРТ С ДОШКОЛЬНИКАМИ </vt:lpstr>
      <vt:lpstr>НАПРАВЛЕНИЯ РАЗВИТИЯ СОЦИАЛЬНО-ЭМОЦИОНАЛЬНЫХ НАВЫКОВ ЧЕРЕЗ ИНТЕЛЛЕКТ-КАРТЫ </vt:lpstr>
      <vt:lpstr>ПРЕИМУЩЕСТВА ИНТЕЛЛЕКТ-КАРТ В РАЗВИТИИ СОЦИАЛЬНО- ЭМОЦИОНАЛЬНЫХ НАВЫКОВ</vt:lpstr>
      <vt:lpstr>УСЛОВИЯ И ПРАВИЛА СОЗДАНИЯ КАРТ</vt:lpstr>
      <vt:lpstr>ТЕМЫ ИНТЕЛЛЕКТ-КАРТ</vt:lpstr>
      <vt:lpstr>СПОСОБЫ СОЗДАНИЯ ИНТЕЛЛЕКТ-КАРТЫ</vt:lpstr>
      <vt:lpstr>СВОЙСТВА ИНТЕЛЛЕКТ-КАРТ</vt:lpstr>
      <vt:lpstr>ПРОЦЕСС СОЗДАНИЯ ИНТЕЛЛЕКТ-КАРТ ДЕТЬМИ ДЕТСКОГО САДА</vt:lpstr>
      <vt:lpstr>ПРОЦЕСС СОЗДАНИЯ ИНТЕЛЛЕКТ-КАРТ ДЕТЬМИ ДЕТСКОГО САДА</vt:lpstr>
      <vt:lpstr>ПРОЦЕСС СОЗДАНИЯ ИНТЕЛЛЕКТ-КАРТ ДЕТЬМИ ДЕТСКОГО САДА</vt:lpstr>
      <vt:lpstr>РЕКОМЕНДАЦИИ ПО ПРИМЕНЕНИЮ ИНТЕЛЛЕКТ - КАРТ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Сервер-ПК</dc:creator>
  <cp:lastModifiedBy>ASUS</cp:lastModifiedBy>
  <cp:revision>18</cp:revision>
  <dcterms:created xsi:type="dcterms:W3CDTF">2023-10-05T12:18:11Z</dcterms:created>
  <dcterms:modified xsi:type="dcterms:W3CDTF">2023-10-11T17:45:25Z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2023-10-05T00:00:00Z</vt:filetime>
  </property>
</Properties>
</file>